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  <p:sldMasterId id="2147483699" r:id="rId2"/>
  </p:sldMasterIdLst>
  <p:notesMasterIdLst>
    <p:notesMasterId r:id="rId19"/>
  </p:notesMasterIdLst>
  <p:sldIdLst>
    <p:sldId id="2145705802" r:id="rId3"/>
    <p:sldId id="2145705706" r:id="rId4"/>
    <p:sldId id="2145705819" r:id="rId5"/>
    <p:sldId id="2145705800" r:id="rId6"/>
    <p:sldId id="2145705798" r:id="rId7"/>
    <p:sldId id="2145705637" r:id="rId8"/>
    <p:sldId id="2145705808" r:id="rId9"/>
    <p:sldId id="2145705811" r:id="rId10"/>
    <p:sldId id="2145705812" r:id="rId11"/>
    <p:sldId id="2145705813" r:id="rId12"/>
    <p:sldId id="2145705815" r:id="rId13"/>
    <p:sldId id="2145705809" r:id="rId14"/>
    <p:sldId id="2145705814" r:id="rId15"/>
    <p:sldId id="2145705816" r:id="rId16"/>
    <p:sldId id="2145705818" r:id="rId17"/>
    <p:sldId id="2145705817" r:id="rId18"/>
  </p:sldIdLst>
  <p:sldSz cx="12192000" cy="6858000"/>
  <p:notesSz cx="6858000" cy="9144000"/>
  <p:embeddedFontLst>
    <p:embeddedFont>
      <p:font typeface="Avenir Next LT Pro" panose="020B0504020202020204" pitchFamily="34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Red Hat Text" panose="020B0604020202020204" charset="0"/>
      <p:regular r:id="rId28"/>
      <p:bold r:id="rId29"/>
      <p:italic r:id="rId30"/>
      <p:boldItalic r:id="rId31"/>
    </p:embeddedFont>
    <p:embeddedFont>
      <p:font typeface="Red Hat Text SemiBold" panose="020B060402020202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de-DE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6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1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7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1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7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2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a Zihn" initials="NZ" lastIdx="1" clrIdx="0">
    <p:extLst>
      <p:ext uri="{19B8F6BF-5375-455C-9EA6-DF929625EA0E}">
        <p15:presenceInfo xmlns:p15="http://schemas.microsoft.com/office/powerpoint/2012/main" userId="S::nora@clevisresearch.onmicrosoft.com::d972c7eb-b4b8-4979-8222-7bb3a4a94a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2827"/>
    <a:srgbClr val="FFA152"/>
    <a:srgbClr val="E21B4B"/>
    <a:srgbClr val="25D07B"/>
    <a:srgbClr val="006B6B"/>
    <a:srgbClr val="D13895"/>
    <a:srgbClr val="4B3575"/>
    <a:srgbClr val="6AB1E7"/>
    <a:srgbClr val="042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EEDB83-912C-4303-B062-A0F4A0545783}" v="7" dt="2023-04-05T13:55:35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76966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  <a:sym typeface="Avenir Next LT Pro" panose="020B05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" panose="020B0504020202020204" pitchFamily="34" charset="0"/>
                <a:sym typeface="Avenir Next LT Pro" panose="020B0504020202020204" pitchFamily="34" charset="0"/>
              </a:defRPr>
            </a:lvl1pPr>
          </a:lstStyle>
          <a:p>
            <a:fld id="{84E330B8-E1E3-4FA7-9218-EF0D942426CD}" type="datetimeFigureOut">
              <a:rPr lang="en-GB" smtClean="0"/>
              <a:pPr/>
              <a:t>06/04/2023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  <a:sym typeface="Avenir Next LT Pro" panose="020B05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  <a:sym typeface="Avenir Next LT Pro" panose="020B0504020202020204" pitchFamily="34" charset="0"/>
              </a:defRPr>
            </a:lvl1pPr>
          </a:lstStyle>
          <a:p>
            <a:fld id="{2C246FC3-9EC4-40C0-BA00-570A2708BE3E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39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  <a:sym typeface="Avenir Next LT Pro" panose="020B0504020202020204" pitchFamily="34" charset="0"/>
      </a:defRPr>
    </a:lvl1pPr>
    <a:lvl2pPr marL="457165" algn="l" defTabSz="91433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  <a:sym typeface="Avenir Next LT Pro" panose="020B0504020202020204" pitchFamily="34" charset="0"/>
      </a:defRPr>
    </a:lvl2pPr>
    <a:lvl3pPr marL="914330" algn="l" defTabSz="91433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  <a:sym typeface="Avenir Next LT Pro" panose="020B0504020202020204" pitchFamily="34" charset="0"/>
      </a:defRPr>
    </a:lvl3pPr>
    <a:lvl4pPr marL="1371496" algn="l" defTabSz="91433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  <a:sym typeface="Avenir Next LT Pro" panose="020B0504020202020204" pitchFamily="34" charset="0"/>
      </a:defRPr>
    </a:lvl4pPr>
    <a:lvl5pPr marL="1828661" algn="l" defTabSz="91433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  <a:sym typeface="Avenir Next LT Pro" panose="020B0504020202020204" pitchFamily="34" charset="0"/>
      </a:defRPr>
    </a:lvl5pPr>
    <a:lvl6pPr marL="2285827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1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7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2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2.emf"/><Relationship Id="rId9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6912A6C-CA3D-6CED-A5DA-04FF83AFC5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8296" y="-637577"/>
            <a:ext cx="5476875" cy="54768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946F653-D5A8-DD5A-2E33-66A34ED69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343" t="37504" r="18368" b="37306"/>
          <a:stretch/>
        </p:blipFill>
        <p:spPr>
          <a:xfrm>
            <a:off x="9463534" y="5217410"/>
            <a:ext cx="2164466" cy="8615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66AF13C-D6AC-C0AF-F550-F041ACBF06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3075" y="1252524"/>
            <a:ext cx="3952875" cy="3952875"/>
          </a:xfrm>
          <a:prstGeom prst="rect">
            <a:avLst/>
          </a:prstGeom>
        </p:spPr>
      </p:pic>
      <p:cxnSp>
        <p:nvCxnSpPr>
          <p:cNvPr id="10" name="Gerader Verbinder 23">
            <a:extLst>
              <a:ext uri="{FF2B5EF4-FFF2-40B4-BE49-F238E27FC236}">
                <a16:creationId xmlns:a16="http://schemas.microsoft.com/office/drawing/2014/main" id="{63FF3115-C0E6-8C38-D928-D9C2606C7CFE}"/>
              </a:ext>
            </a:extLst>
          </p:cNvPr>
          <p:cNvCxnSpPr>
            <a:cxnSpLocks/>
          </p:cNvCxnSpPr>
          <p:nvPr userDrawn="1"/>
        </p:nvCxnSpPr>
        <p:spPr>
          <a:xfrm>
            <a:off x="540000" y="3813832"/>
            <a:ext cx="352573" cy="0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952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/Ende hellgrü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Gerader Verbinder 23">
            <a:extLst>
              <a:ext uri="{FF2B5EF4-FFF2-40B4-BE49-F238E27FC236}">
                <a16:creationId xmlns:a16="http://schemas.microsoft.com/office/drawing/2014/main" id="{3EBC8D8E-2638-0BCB-3AD6-4154F321AF21}"/>
              </a:ext>
            </a:extLst>
          </p:cNvPr>
          <p:cNvCxnSpPr>
            <a:cxnSpLocks/>
          </p:cNvCxnSpPr>
          <p:nvPr userDrawn="1"/>
        </p:nvCxnSpPr>
        <p:spPr>
          <a:xfrm>
            <a:off x="540000" y="3816000"/>
            <a:ext cx="352573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4FDC2A90-63C4-4A8D-FEAE-186EF8F74B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4263" y="-2920719"/>
            <a:ext cx="10363196" cy="103631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812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D06A6-8C35-CFA4-DAAB-A286DFF1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98" y="558000"/>
            <a:ext cx="11063993" cy="36227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9773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, 1-spaltig, dunke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2000" y="6480000"/>
            <a:ext cx="8964000" cy="216000"/>
          </a:xfrm>
        </p:spPr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0000" y="6480000"/>
            <a:ext cx="360000" cy="216000"/>
          </a:xfrm>
        </p:spPr>
        <p:txBody>
          <a:bodyPr/>
          <a:lstStyle>
            <a:lvl1pPr>
              <a:defRPr>
                <a:solidFill>
                  <a:srgbClr val="282827"/>
                </a:solidFill>
              </a:defRPr>
            </a:lvl1pPr>
          </a:lstStyle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2B562C2-A45C-6144-CDC4-73755C6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20000"/>
            <a:ext cx="11160000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5B62EEA-9BDD-0F03-5F99-F26307776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87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, 1-spaltig,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2000" y="6480000"/>
            <a:ext cx="8964000" cy="216000"/>
          </a:xfrm>
        </p:spPr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0000" y="6480000"/>
            <a:ext cx="360000" cy="216000"/>
          </a:xfrm>
        </p:spPr>
        <p:txBody>
          <a:bodyPr/>
          <a:lstStyle/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2B562C2-A45C-6144-CDC4-73755C6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20000"/>
            <a:ext cx="11160000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5B62EEA-9BDD-0F03-5F99-F26307776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, Bild rechts, dunke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5190950" cy="72237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2B562C2-A45C-6144-CDC4-73755C6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20000"/>
            <a:ext cx="5190950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D8B95E8-43FF-26F7-BE8A-A9D49DDA5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51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, Bild rechts,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5190950" cy="72237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2B562C2-A45C-6144-CDC4-73755C6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20000"/>
            <a:ext cx="5190950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D8B95E8-43FF-26F7-BE8A-A9D49DDA5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00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, Bild links, dunke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D8B95E8-43FF-26F7-BE8A-A9D49DDA5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5359740-DF76-D316-364B-E2723979278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0" y="1619999"/>
            <a:ext cx="5603999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9594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, Bild links,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D8B95E8-43FF-26F7-BE8A-A9D49DDA5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85D3AE0-7A05-16D1-01E0-48F4462AA6F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0" y="1619999"/>
            <a:ext cx="5603999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653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135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dunkel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391071B0-CCBB-1BFE-BA11-E66D23CC4979}"/>
              </a:ext>
            </a:extLst>
          </p:cNvPr>
          <p:cNvSpPr txBox="1"/>
          <p:nvPr userDrawn="1"/>
        </p:nvSpPr>
        <p:spPr>
          <a:xfrm>
            <a:off x="541338" y="1649095"/>
            <a:ext cx="11086652" cy="4645271"/>
          </a:xfrm>
          <a:prstGeom prst="rect">
            <a:avLst/>
          </a:prstGeom>
          <a:noFill/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CADEB73-FE1B-997B-DF54-0577C23F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40000"/>
            <a:ext cx="11160000" cy="7223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br>
              <a:rPr lang="de-DE" dirty="0"/>
            </a:br>
            <a:r>
              <a:rPr lang="de-DE" dirty="0"/>
              <a:t>Agenda</a:t>
            </a:r>
          </a:p>
        </p:txBody>
      </p:sp>
      <p:cxnSp>
        <p:nvCxnSpPr>
          <p:cNvPr id="9" name="Gerader Verbinder 3">
            <a:extLst>
              <a:ext uri="{FF2B5EF4-FFF2-40B4-BE49-F238E27FC236}">
                <a16:creationId xmlns:a16="http://schemas.microsoft.com/office/drawing/2014/main" id="{4D407824-7ED7-539F-719A-36E2175AA0C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39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,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6912A6C-CA3D-6CED-A5DA-04FF83AFC5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8296" y="-647625"/>
            <a:ext cx="5476875" cy="54768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946F653-D5A8-DD5A-2E33-66A34ED69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343" t="37504" r="18368" b="37306"/>
          <a:stretch/>
        </p:blipFill>
        <p:spPr>
          <a:xfrm>
            <a:off x="9463534" y="5208489"/>
            <a:ext cx="2164466" cy="8615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66AF13C-D6AC-C0AF-F550-F041ACBF06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3075" y="1252524"/>
            <a:ext cx="3952875" cy="3952875"/>
          </a:xfrm>
          <a:prstGeom prst="rect">
            <a:avLst/>
          </a:prstGeom>
        </p:spPr>
      </p:pic>
      <p:cxnSp>
        <p:nvCxnSpPr>
          <p:cNvPr id="10" name="Gerader Verbinder 23">
            <a:extLst>
              <a:ext uri="{FF2B5EF4-FFF2-40B4-BE49-F238E27FC236}">
                <a16:creationId xmlns:a16="http://schemas.microsoft.com/office/drawing/2014/main" id="{63FF3115-C0E6-8C38-D928-D9C2606C7CFE}"/>
              </a:ext>
            </a:extLst>
          </p:cNvPr>
          <p:cNvCxnSpPr>
            <a:cxnSpLocks/>
          </p:cNvCxnSpPr>
          <p:nvPr userDrawn="1"/>
        </p:nvCxnSpPr>
        <p:spPr>
          <a:xfrm>
            <a:off x="540000" y="3813832"/>
            <a:ext cx="352573" cy="0"/>
          </a:xfrm>
          <a:prstGeom prst="line">
            <a:avLst/>
          </a:prstGeom>
          <a:ln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691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er dunkel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9236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, dunke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732D993-2AB5-14A8-7713-E88488FDF5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04000" cy="6840000"/>
          </a:xfrm>
          <a:prstGeom prst="rect">
            <a:avLst/>
          </a:prstGeom>
        </p:spPr>
        <p:txBody>
          <a:bodyPr lIns="0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B54F96AA-7E63-F1A5-2549-2A9D5FB9E647}"/>
              </a:ext>
            </a:extLst>
          </p:cNvPr>
          <p:cNvSpPr/>
          <p:nvPr userDrawn="1"/>
        </p:nvSpPr>
        <p:spPr>
          <a:xfrm>
            <a:off x="-1" y="539996"/>
            <a:ext cx="5930377" cy="5760002"/>
          </a:xfrm>
          <a:custGeom>
            <a:avLst/>
            <a:gdLst>
              <a:gd name="connsiteX0" fmla="*/ 1 w 5930377"/>
              <a:gd name="connsiteY0" fmla="*/ 0 h 5760002"/>
              <a:gd name="connsiteX1" fmla="*/ 5930377 w 5930377"/>
              <a:gd name="connsiteY1" fmla="*/ 0 h 5760002"/>
              <a:gd name="connsiteX2" fmla="*/ 5930377 w 5930377"/>
              <a:gd name="connsiteY2" fmla="*/ 4713887 h 5760002"/>
              <a:gd name="connsiteX3" fmla="*/ 5928665 w 5930377"/>
              <a:gd name="connsiteY3" fmla="*/ 4713887 h 5760002"/>
              <a:gd name="connsiteX4" fmla="*/ 5924800 w 5930377"/>
              <a:gd name="connsiteY4" fmla="*/ 4790426 h 5760002"/>
              <a:gd name="connsiteX5" fmla="*/ 4850376 w 5930377"/>
              <a:gd name="connsiteY5" fmla="*/ 5760002 h 5760002"/>
              <a:gd name="connsiteX6" fmla="*/ 4832357 w 5930377"/>
              <a:gd name="connsiteY6" fmla="*/ 5759149 h 5760002"/>
              <a:gd name="connsiteX7" fmla="*/ 4832357 w 5930377"/>
              <a:gd name="connsiteY7" fmla="*/ 5760002 h 5760002"/>
              <a:gd name="connsiteX8" fmla="*/ 0 w 5930377"/>
              <a:gd name="connsiteY8" fmla="*/ 5760002 h 5760002"/>
              <a:gd name="connsiteX9" fmla="*/ 0 w 5930377"/>
              <a:gd name="connsiteY9" fmla="*/ 2789584 h 5760002"/>
              <a:gd name="connsiteX10" fmla="*/ 1 w 5930377"/>
              <a:gd name="connsiteY10" fmla="*/ 2789584 h 57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0377" h="5760002">
                <a:moveTo>
                  <a:pt x="1" y="0"/>
                </a:moveTo>
                <a:lnTo>
                  <a:pt x="5930377" y="0"/>
                </a:lnTo>
                <a:lnTo>
                  <a:pt x="5930377" y="4713887"/>
                </a:lnTo>
                <a:lnTo>
                  <a:pt x="5928665" y="4713887"/>
                </a:lnTo>
                <a:lnTo>
                  <a:pt x="5924800" y="4790426"/>
                </a:lnTo>
                <a:cubicBezTo>
                  <a:pt x="5869494" y="5335023"/>
                  <a:pt x="5409565" y="5760002"/>
                  <a:pt x="4850376" y="5760002"/>
                </a:cubicBezTo>
                <a:lnTo>
                  <a:pt x="4832357" y="5759149"/>
                </a:lnTo>
                <a:lnTo>
                  <a:pt x="4832357" y="5760002"/>
                </a:lnTo>
                <a:lnTo>
                  <a:pt x="0" y="5760002"/>
                </a:lnTo>
                <a:lnTo>
                  <a:pt x="0" y="2789584"/>
                </a:lnTo>
                <a:lnTo>
                  <a:pt x="1" y="27895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49D78-CF1E-BA6D-3C8F-D041F2FA2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343" t="37504" r="18368" b="37306"/>
          <a:stretch/>
        </p:blipFill>
        <p:spPr>
          <a:xfrm>
            <a:off x="9463534" y="5253885"/>
            <a:ext cx="2164466" cy="861527"/>
          </a:xfrm>
          <a:prstGeom prst="rect">
            <a:avLst/>
          </a:prstGeom>
        </p:spPr>
      </p:pic>
      <p:cxnSp>
        <p:nvCxnSpPr>
          <p:cNvPr id="7" name="Gerader Verbinder 23">
            <a:extLst>
              <a:ext uri="{FF2B5EF4-FFF2-40B4-BE49-F238E27FC236}">
                <a16:creationId xmlns:a16="http://schemas.microsoft.com/office/drawing/2014/main" id="{276D7BD0-B9F1-A319-DE09-A9F0CCFCD62C}"/>
              </a:ext>
            </a:extLst>
          </p:cNvPr>
          <p:cNvCxnSpPr>
            <a:cxnSpLocks/>
          </p:cNvCxnSpPr>
          <p:nvPr userDrawn="1"/>
        </p:nvCxnSpPr>
        <p:spPr>
          <a:xfrm>
            <a:off x="540000" y="3813832"/>
            <a:ext cx="352573" cy="0"/>
          </a:xfrm>
          <a:prstGeom prst="line">
            <a:avLst/>
          </a:prstGeom>
          <a:ln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87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,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732D993-2AB5-14A8-7713-E88488FDF5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04000" cy="6840000"/>
          </a:xfrm>
          <a:prstGeom prst="rect">
            <a:avLst/>
          </a:prstGeom>
        </p:spPr>
        <p:txBody>
          <a:bodyPr lIns="0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B54F96AA-7E63-F1A5-2549-2A9D5FB9E647}"/>
              </a:ext>
            </a:extLst>
          </p:cNvPr>
          <p:cNvSpPr/>
          <p:nvPr userDrawn="1"/>
        </p:nvSpPr>
        <p:spPr>
          <a:xfrm>
            <a:off x="-1" y="539996"/>
            <a:ext cx="5930377" cy="5760002"/>
          </a:xfrm>
          <a:custGeom>
            <a:avLst/>
            <a:gdLst>
              <a:gd name="connsiteX0" fmla="*/ 1 w 5930377"/>
              <a:gd name="connsiteY0" fmla="*/ 0 h 5760002"/>
              <a:gd name="connsiteX1" fmla="*/ 5930377 w 5930377"/>
              <a:gd name="connsiteY1" fmla="*/ 0 h 5760002"/>
              <a:gd name="connsiteX2" fmla="*/ 5930377 w 5930377"/>
              <a:gd name="connsiteY2" fmla="*/ 4713887 h 5760002"/>
              <a:gd name="connsiteX3" fmla="*/ 5928665 w 5930377"/>
              <a:gd name="connsiteY3" fmla="*/ 4713887 h 5760002"/>
              <a:gd name="connsiteX4" fmla="*/ 5924800 w 5930377"/>
              <a:gd name="connsiteY4" fmla="*/ 4790426 h 5760002"/>
              <a:gd name="connsiteX5" fmla="*/ 4850376 w 5930377"/>
              <a:gd name="connsiteY5" fmla="*/ 5760002 h 5760002"/>
              <a:gd name="connsiteX6" fmla="*/ 4832357 w 5930377"/>
              <a:gd name="connsiteY6" fmla="*/ 5759149 h 5760002"/>
              <a:gd name="connsiteX7" fmla="*/ 4832357 w 5930377"/>
              <a:gd name="connsiteY7" fmla="*/ 5760002 h 5760002"/>
              <a:gd name="connsiteX8" fmla="*/ 0 w 5930377"/>
              <a:gd name="connsiteY8" fmla="*/ 5760002 h 5760002"/>
              <a:gd name="connsiteX9" fmla="*/ 0 w 5930377"/>
              <a:gd name="connsiteY9" fmla="*/ 2789584 h 5760002"/>
              <a:gd name="connsiteX10" fmla="*/ 1 w 5930377"/>
              <a:gd name="connsiteY10" fmla="*/ 2789584 h 57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0377" h="5760002">
                <a:moveTo>
                  <a:pt x="1" y="0"/>
                </a:moveTo>
                <a:lnTo>
                  <a:pt x="5930377" y="0"/>
                </a:lnTo>
                <a:lnTo>
                  <a:pt x="5930377" y="4713887"/>
                </a:lnTo>
                <a:lnTo>
                  <a:pt x="5928665" y="4713887"/>
                </a:lnTo>
                <a:lnTo>
                  <a:pt x="5924800" y="4790426"/>
                </a:lnTo>
                <a:cubicBezTo>
                  <a:pt x="5869494" y="5335023"/>
                  <a:pt x="5409565" y="5760002"/>
                  <a:pt x="4850376" y="5760002"/>
                </a:cubicBezTo>
                <a:lnTo>
                  <a:pt x="4832357" y="5759149"/>
                </a:lnTo>
                <a:lnTo>
                  <a:pt x="4832357" y="5760002"/>
                </a:lnTo>
                <a:lnTo>
                  <a:pt x="0" y="5760002"/>
                </a:lnTo>
                <a:lnTo>
                  <a:pt x="0" y="2789584"/>
                </a:lnTo>
                <a:lnTo>
                  <a:pt x="1" y="27895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49D78-CF1E-BA6D-3C8F-D041F2FA2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343" t="37504" r="18368" b="37306"/>
          <a:stretch/>
        </p:blipFill>
        <p:spPr>
          <a:xfrm>
            <a:off x="9463534" y="5253885"/>
            <a:ext cx="2164466" cy="861527"/>
          </a:xfrm>
          <a:prstGeom prst="rect">
            <a:avLst/>
          </a:prstGeom>
        </p:spPr>
      </p:pic>
      <p:cxnSp>
        <p:nvCxnSpPr>
          <p:cNvPr id="7" name="Gerader Verbinder 23">
            <a:extLst>
              <a:ext uri="{FF2B5EF4-FFF2-40B4-BE49-F238E27FC236}">
                <a16:creationId xmlns:a16="http://schemas.microsoft.com/office/drawing/2014/main" id="{276D7BD0-B9F1-A319-DE09-A9F0CCFCD62C}"/>
              </a:ext>
            </a:extLst>
          </p:cNvPr>
          <p:cNvCxnSpPr>
            <a:cxnSpLocks/>
          </p:cNvCxnSpPr>
          <p:nvPr userDrawn="1"/>
        </p:nvCxnSpPr>
        <p:spPr>
          <a:xfrm>
            <a:off x="540000" y="3813832"/>
            <a:ext cx="352573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83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unkel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391071B0-CCBB-1BFE-BA11-E66D23CC4979}"/>
              </a:ext>
            </a:extLst>
          </p:cNvPr>
          <p:cNvSpPr txBox="1"/>
          <p:nvPr userDrawn="1"/>
        </p:nvSpPr>
        <p:spPr>
          <a:xfrm>
            <a:off x="541338" y="1649095"/>
            <a:ext cx="11086652" cy="4645271"/>
          </a:xfrm>
          <a:prstGeom prst="rect">
            <a:avLst/>
          </a:prstGeom>
          <a:noFill/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CADEB73-FE1B-997B-DF54-0577C23F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40000"/>
            <a:ext cx="11160000" cy="7223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br>
              <a:rPr lang="de-DE" dirty="0"/>
            </a:br>
            <a:r>
              <a:rPr lang="de-DE" dirty="0"/>
              <a:t>Agenda</a:t>
            </a:r>
          </a:p>
        </p:txBody>
      </p:sp>
      <p:cxnSp>
        <p:nvCxnSpPr>
          <p:cNvPr id="9" name="Gerader Verbinder 3">
            <a:extLst>
              <a:ext uri="{FF2B5EF4-FFF2-40B4-BE49-F238E27FC236}">
                <a16:creationId xmlns:a16="http://schemas.microsoft.com/office/drawing/2014/main" id="{4D407824-7ED7-539F-719A-36E2175AA0C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991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hellgrü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391071B0-CCBB-1BFE-BA11-E66D23CC4979}"/>
              </a:ext>
            </a:extLst>
          </p:cNvPr>
          <p:cNvSpPr txBox="1"/>
          <p:nvPr userDrawn="1"/>
        </p:nvSpPr>
        <p:spPr>
          <a:xfrm>
            <a:off x="541338" y="1649095"/>
            <a:ext cx="11086652" cy="4645271"/>
          </a:xfrm>
          <a:prstGeom prst="rect">
            <a:avLst/>
          </a:prstGeom>
          <a:noFill/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Lorem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ipsum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dolor</a:t>
            </a: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sit </a:t>
            </a:r>
            <a:r>
              <a:rPr lang="da-DK" sz="1800" dirty="0" err="1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amet</a:t>
            </a: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CADEB73-FE1B-997B-DF54-0577C23F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40000"/>
            <a:ext cx="11160000" cy="7223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br>
              <a:rPr lang="de-DE" dirty="0"/>
            </a:br>
            <a:r>
              <a:rPr lang="de-DE" dirty="0"/>
              <a:t>Agenda</a:t>
            </a:r>
          </a:p>
        </p:txBody>
      </p:sp>
      <p:cxnSp>
        <p:nvCxnSpPr>
          <p:cNvPr id="9" name="Gerader Verbinder 3">
            <a:extLst>
              <a:ext uri="{FF2B5EF4-FFF2-40B4-BE49-F238E27FC236}">
                <a16:creationId xmlns:a16="http://schemas.microsoft.com/office/drawing/2014/main" id="{4D407824-7ED7-539F-719A-36E2175AA0C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658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dunkel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560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hellgrü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210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/Ende dunkel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597D53-EAB6-455C-9D15-5D56BA38B3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594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597D53-EAB6-455C-9D15-5D56BA38B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E7B3E59-C8C9-1793-EB19-74DCE9E057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0640" y="-2889232"/>
            <a:ext cx="10364400" cy="10364400"/>
          </a:xfrm>
          <a:prstGeom prst="rect">
            <a:avLst/>
          </a:prstGeom>
          <a:ln>
            <a:noFill/>
          </a:ln>
        </p:spPr>
      </p:pic>
      <p:cxnSp>
        <p:nvCxnSpPr>
          <p:cNvPr id="4" name="Gerader Verbinder 23">
            <a:extLst>
              <a:ext uri="{FF2B5EF4-FFF2-40B4-BE49-F238E27FC236}">
                <a16:creationId xmlns:a16="http://schemas.microsoft.com/office/drawing/2014/main" id="{3EBC8D8E-2638-0BCB-3AD6-4154F321AF21}"/>
              </a:ext>
            </a:extLst>
          </p:cNvPr>
          <p:cNvCxnSpPr>
            <a:cxnSpLocks/>
          </p:cNvCxnSpPr>
          <p:nvPr userDrawn="1"/>
        </p:nvCxnSpPr>
        <p:spPr>
          <a:xfrm>
            <a:off x="540000" y="3816000"/>
            <a:ext cx="352573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63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11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95D3C21-9961-5443-B584-731387FFD7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203037782"/>
              </p:ext>
            </p:extLst>
          </p:nvPr>
        </p:nvGraphicFramePr>
        <p:xfrm>
          <a:off x="1589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4" imgW="7772400" imgH="10058400" progId="TCLayout.ActiveDocument.1">
                  <p:embed/>
                </p:oleObj>
              </mc:Choice>
              <mc:Fallback>
                <p:oleObj name="think-cell Folie" r:id="rId1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95D3C21-9961-5443-B584-731387FFD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26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3" r:id="rId2"/>
    <p:sldLayoutId id="2147483702" r:id="rId3"/>
    <p:sldLayoutId id="2147483704" r:id="rId4"/>
    <p:sldLayoutId id="2147483705" r:id="rId5"/>
    <p:sldLayoutId id="2147483708" r:id="rId6"/>
    <p:sldLayoutId id="2147483706" r:id="rId7"/>
    <p:sldLayoutId id="2147483709" r:id="rId8"/>
    <p:sldLayoutId id="2147483707" r:id="rId9"/>
    <p:sldLayoutId id="2147483710" r:id="rId10"/>
    <p:sldLayoutId id="2147483698" r:id="rId11"/>
  </p:sldLayoutIdLst>
  <p:hf hdr="0" dt="0"/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</p:titleStyle>
    <p:bodyStyle>
      <a:lvl1pPr marL="228603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6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1pPr>
      <a:lvl2pPr marL="685811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4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2pPr>
      <a:lvl3pPr marL="1143018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4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3pPr>
      <a:lvl4pPr marL="1600225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1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4pPr>
      <a:lvl5pPr marL="2057433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1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5pPr>
      <a:lvl6pPr marL="2514640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6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4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1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95D3C21-9961-5443-B584-731387FFD7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203037782"/>
              </p:ext>
            </p:extLst>
          </p:nvPr>
        </p:nvGraphicFramePr>
        <p:xfrm>
          <a:off x="1589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7772400" imgH="10058400" progId="TCLayout.ActiveDocument.1">
                  <p:embed/>
                </p:oleObj>
              </mc:Choice>
              <mc:Fallback>
                <p:oleObj name="think-cell Folie" r:id="rId12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95D3C21-9961-5443-B584-731387FFD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9E06C-0861-F341-912F-4218B4533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1620000"/>
            <a:ext cx="11160000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itelplatzhalter 11">
            <a:extLst>
              <a:ext uri="{FF2B5EF4-FFF2-40B4-BE49-F238E27FC236}">
                <a16:creationId xmlns:a16="http://schemas.microsoft.com/office/drawing/2014/main" id="{B9F2F187-1954-F8D6-CBE6-D163D5C5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11160000" cy="7223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br>
              <a:rPr lang="de-DE" dirty="0"/>
            </a:br>
            <a:r>
              <a:rPr lang="de-DE" dirty="0"/>
              <a:t>Titel, 26pt, 1- oder 2-zeilig </a:t>
            </a:r>
          </a:p>
        </p:txBody>
      </p:sp>
      <p:sp>
        <p:nvSpPr>
          <p:cNvPr id="3" name="Rechteck: abgerundete Ecken 8">
            <a:extLst>
              <a:ext uri="{FF2B5EF4-FFF2-40B4-BE49-F238E27FC236}">
                <a16:creationId xmlns:a16="http://schemas.microsoft.com/office/drawing/2014/main" id="{5BCB707B-724B-66AA-6842-B7D13356D2A4}"/>
              </a:ext>
            </a:extLst>
          </p:cNvPr>
          <p:cNvSpPr/>
          <p:nvPr userDrawn="1"/>
        </p:nvSpPr>
        <p:spPr>
          <a:xfrm rot="5400000">
            <a:off x="-664894" y="810299"/>
            <a:ext cx="493854" cy="493854"/>
          </a:xfrm>
          <a:prstGeom prst="roundRect">
            <a:avLst/>
          </a:prstGeom>
          <a:solidFill>
            <a:srgbClr val="28282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4" name="Rechteck: abgerundete Ecken 10">
            <a:extLst>
              <a:ext uri="{FF2B5EF4-FFF2-40B4-BE49-F238E27FC236}">
                <a16:creationId xmlns:a16="http://schemas.microsoft.com/office/drawing/2014/main" id="{725858DF-B561-A996-A8F4-506CA1EDBA44}"/>
              </a:ext>
            </a:extLst>
          </p:cNvPr>
          <p:cNvSpPr/>
          <p:nvPr userDrawn="1"/>
        </p:nvSpPr>
        <p:spPr>
          <a:xfrm rot="5400000">
            <a:off x="-664894" y="1395383"/>
            <a:ext cx="493854" cy="493854"/>
          </a:xfrm>
          <a:prstGeom prst="roundRect">
            <a:avLst/>
          </a:prstGeom>
          <a:solidFill>
            <a:srgbClr val="04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5" name="Rechteck: abgerundete Ecken 11">
            <a:extLst>
              <a:ext uri="{FF2B5EF4-FFF2-40B4-BE49-F238E27FC236}">
                <a16:creationId xmlns:a16="http://schemas.microsoft.com/office/drawing/2014/main" id="{77FDEC6D-0DCF-954E-318D-5D2933E6994C}"/>
              </a:ext>
            </a:extLst>
          </p:cNvPr>
          <p:cNvSpPr/>
          <p:nvPr userDrawn="1"/>
        </p:nvSpPr>
        <p:spPr>
          <a:xfrm rot="5400000">
            <a:off x="-664894" y="1990946"/>
            <a:ext cx="493854" cy="493854"/>
          </a:xfrm>
          <a:prstGeom prst="roundRect">
            <a:avLst/>
          </a:prstGeom>
          <a:solidFill>
            <a:srgbClr val="6A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6" name="Rechteck: abgerundete Ecken 12">
            <a:extLst>
              <a:ext uri="{FF2B5EF4-FFF2-40B4-BE49-F238E27FC236}">
                <a16:creationId xmlns:a16="http://schemas.microsoft.com/office/drawing/2014/main" id="{D1F9F3EB-4EF5-375C-EED9-F3895A174A90}"/>
              </a:ext>
            </a:extLst>
          </p:cNvPr>
          <p:cNvSpPr/>
          <p:nvPr userDrawn="1"/>
        </p:nvSpPr>
        <p:spPr>
          <a:xfrm rot="5400000">
            <a:off x="-664894" y="2586509"/>
            <a:ext cx="493854" cy="493854"/>
          </a:xfrm>
          <a:prstGeom prst="roundRect">
            <a:avLst/>
          </a:prstGeom>
          <a:solidFill>
            <a:srgbClr val="E21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7" name="Rechteck: abgerundete Ecken 13">
            <a:extLst>
              <a:ext uri="{FF2B5EF4-FFF2-40B4-BE49-F238E27FC236}">
                <a16:creationId xmlns:a16="http://schemas.microsoft.com/office/drawing/2014/main" id="{2B32428D-271B-5842-A64A-1B21219103B8}"/>
              </a:ext>
            </a:extLst>
          </p:cNvPr>
          <p:cNvSpPr/>
          <p:nvPr userDrawn="1"/>
        </p:nvSpPr>
        <p:spPr>
          <a:xfrm rot="5400000">
            <a:off x="-664894" y="3182072"/>
            <a:ext cx="493854" cy="493854"/>
          </a:xfrm>
          <a:prstGeom prst="roundRect">
            <a:avLst/>
          </a:prstGeom>
          <a:solidFill>
            <a:srgbClr val="FFA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9" name="Rechteck: abgerundete Ecken 14">
            <a:extLst>
              <a:ext uri="{FF2B5EF4-FFF2-40B4-BE49-F238E27FC236}">
                <a16:creationId xmlns:a16="http://schemas.microsoft.com/office/drawing/2014/main" id="{98275B63-A4E7-DFDF-AB0C-6BEB1BEAE59E}"/>
              </a:ext>
            </a:extLst>
          </p:cNvPr>
          <p:cNvSpPr/>
          <p:nvPr userDrawn="1"/>
        </p:nvSpPr>
        <p:spPr>
          <a:xfrm rot="5400000">
            <a:off x="-664894" y="3777635"/>
            <a:ext cx="493854" cy="493854"/>
          </a:xfrm>
          <a:prstGeom prst="roundRect">
            <a:avLst/>
          </a:prstGeom>
          <a:solidFill>
            <a:srgbClr val="4B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10" name="Rechteck: abgerundete Ecken 15">
            <a:extLst>
              <a:ext uri="{FF2B5EF4-FFF2-40B4-BE49-F238E27FC236}">
                <a16:creationId xmlns:a16="http://schemas.microsoft.com/office/drawing/2014/main" id="{F634432C-CCD0-4F4C-EA3E-59589E35B992}"/>
              </a:ext>
            </a:extLst>
          </p:cNvPr>
          <p:cNvSpPr/>
          <p:nvPr userDrawn="1"/>
        </p:nvSpPr>
        <p:spPr>
          <a:xfrm rot="5400000">
            <a:off x="-664894" y="4373198"/>
            <a:ext cx="493854" cy="493854"/>
          </a:xfrm>
          <a:prstGeom prst="roundRect">
            <a:avLst/>
          </a:prstGeom>
          <a:solidFill>
            <a:srgbClr val="D13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11" name="Rechteck: abgerundete Ecken 16">
            <a:extLst>
              <a:ext uri="{FF2B5EF4-FFF2-40B4-BE49-F238E27FC236}">
                <a16:creationId xmlns:a16="http://schemas.microsoft.com/office/drawing/2014/main" id="{8EA78016-B8C0-8EEB-9E36-E5AFC72B7093}"/>
              </a:ext>
            </a:extLst>
          </p:cNvPr>
          <p:cNvSpPr/>
          <p:nvPr userDrawn="1"/>
        </p:nvSpPr>
        <p:spPr>
          <a:xfrm rot="5400000">
            <a:off x="-664894" y="4968761"/>
            <a:ext cx="493854" cy="493854"/>
          </a:xfrm>
          <a:prstGeom prst="roundRect">
            <a:avLst/>
          </a:prstGeom>
          <a:solidFill>
            <a:srgbClr val="00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13" name="Rechteck: abgerundete Ecken 17">
            <a:extLst>
              <a:ext uri="{FF2B5EF4-FFF2-40B4-BE49-F238E27FC236}">
                <a16:creationId xmlns:a16="http://schemas.microsoft.com/office/drawing/2014/main" id="{89C4DD8C-AA98-B767-376A-19F65C24F7BC}"/>
              </a:ext>
            </a:extLst>
          </p:cNvPr>
          <p:cNvSpPr/>
          <p:nvPr userDrawn="1"/>
        </p:nvSpPr>
        <p:spPr>
          <a:xfrm rot="5400000">
            <a:off x="-664894" y="5564326"/>
            <a:ext cx="493854" cy="493854"/>
          </a:xfrm>
          <a:prstGeom prst="roundRect">
            <a:avLst/>
          </a:prstGeom>
          <a:solidFill>
            <a:srgbClr val="25D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15" name="Rechteck: abgerundete Ecken 8">
            <a:extLst>
              <a:ext uri="{FF2B5EF4-FFF2-40B4-BE49-F238E27FC236}">
                <a16:creationId xmlns:a16="http://schemas.microsoft.com/office/drawing/2014/main" id="{4C8FCB76-18CF-2BDF-8DE3-E4AEF12F6FB0}"/>
              </a:ext>
            </a:extLst>
          </p:cNvPr>
          <p:cNvSpPr/>
          <p:nvPr userDrawn="1"/>
        </p:nvSpPr>
        <p:spPr>
          <a:xfrm rot="5400000">
            <a:off x="-657559" y="184645"/>
            <a:ext cx="493854" cy="49385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>
              <a:solidFill>
                <a:schemeClr val="tx1"/>
              </a:solidFill>
            </a:endParaRP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3FD183A0-A3B9-E72A-DFF6-EBDF3B64A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000" y="6480000"/>
            <a:ext cx="8964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 i="0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83D0020F-D23F-0C44-9C67-FA8F740E8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0000"/>
            <a:ext cx="36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1" i="0">
                <a:solidFill>
                  <a:srgbClr val="282827"/>
                </a:solidFill>
                <a:latin typeface="Red Hat Text SemiBold" panose="02010303040201060303" pitchFamily="2" charset="0"/>
                <a:ea typeface="Red Hat Text SemiBold" panose="02010303040201060303" pitchFamily="2" charset="0"/>
                <a:cs typeface="Red Hat Text SemiBold" panose="02010303040201060303" pitchFamily="2" charset="0"/>
              </a:defRPr>
            </a:lvl1pPr>
          </a:lstStyle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70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711" r:id="rId8"/>
    <p:sldLayoutId id="2147483712" r:id="rId9"/>
  </p:sldLayoutIdLst>
  <p:hf hdr="0" dt="0"/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</p:titleStyle>
    <p:bodyStyle>
      <a:lvl1pPr marL="228603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6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1pPr>
      <a:lvl2pPr marL="685811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4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2pPr>
      <a:lvl3pPr marL="1143018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4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3pPr>
      <a:lvl4pPr marL="1600225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1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4pPr>
      <a:lvl5pPr marL="2057433" indent="-228603" algn="l" defTabSz="914415" rtl="0" eaLnBrk="1" latinLnBrk="0" hangingPunct="1">
        <a:lnSpc>
          <a:spcPct val="110000"/>
        </a:lnSpc>
        <a:spcBef>
          <a:spcPts val="1000"/>
        </a:spcBef>
        <a:buFont typeface="Systemschrift Normal"/>
        <a:buChar char="&gt;"/>
        <a:defRPr sz="1100" b="0" i="0" kern="1200">
          <a:solidFill>
            <a:srgbClr val="282827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  <a:sym typeface="Montserrat" panose="00000500000000000000" pitchFamily="2" charset="0"/>
        </a:defRPr>
      </a:lvl5pPr>
      <a:lvl6pPr marL="2514640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6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4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1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9.emf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hyperlink" Target="https://olat.vcrp.de/url/RepositoryEntry/3371500761" TargetMode="External"/><Relationship Id="rId5" Type="http://schemas.openxmlformats.org/officeDocument/2006/relationships/hyperlink" Target="mailto:fschemie@rptu.de" TargetMode="External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22F3A644-D335-736A-95E7-151C6D92F5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00" y="3240000"/>
            <a:ext cx="5464175" cy="304800"/>
          </a:xfrm>
          <a:prstGeom prst="rect">
            <a:avLst/>
          </a:prstGeom>
          <a:noFill/>
        </p:spPr>
        <p:txBody>
          <a:bodyPr vert="horz" lIns="0" anchor="b"/>
          <a:lstStyle/>
          <a:p>
            <a:pPr>
              <a:lnSpc>
                <a:spcPct val="100000"/>
              </a:lnSpc>
            </a:pPr>
            <a:r>
              <a:rPr lang="da-DK" sz="2600" b="1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Willkommen am </a:t>
            </a:r>
            <a:br>
              <a:rPr lang="da-DK" sz="2600" b="1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</a:br>
            <a:r>
              <a:rPr lang="da-DK" sz="2600" b="1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Fachbereich Chemie!</a:t>
            </a:r>
            <a:endParaRPr lang="de-DE" sz="2600" b="1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382BE81-1296-C6CA-FEE3-F3F5D13DFF44}"/>
              </a:ext>
            </a:extLst>
          </p:cNvPr>
          <p:cNvSpPr/>
          <p:nvPr/>
        </p:nvSpPr>
        <p:spPr>
          <a:xfrm>
            <a:off x="540000" y="5760000"/>
            <a:ext cx="2751137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b"/>
          <a:lstStyle/>
          <a:p>
            <a:r>
              <a:rPr lang="en-US" sz="12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06.04.2023, Kaiserslautern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C95E96E-148E-4FFA-73CB-2BD13AEAE899}"/>
              </a:ext>
            </a:extLst>
          </p:cNvPr>
          <p:cNvSpPr txBox="1">
            <a:spLocks/>
          </p:cNvSpPr>
          <p:nvPr/>
        </p:nvSpPr>
        <p:spPr>
          <a:xfrm>
            <a:off x="540000" y="3996067"/>
            <a:ext cx="4736986" cy="25130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228603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cap="all" baseline="0" dirty="0" smtClean="0">
                <a:solidFill>
                  <a:srgbClr val="319AD1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1pPr>
            <a:lvl2pPr marL="685811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2pPr>
            <a:lvl3pPr marL="1143018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3pPr>
            <a:lvl4pPr marL="1600225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4pPr>
            <a:lvl5pPr marL="2057433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5pPr>
            <a:lvl6pPr marL="2514640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6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4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1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Vorstellung des Fachschaftsrates Chemie</a:t>
            </a:r>
          </a:p>
        </p:txBody>
      </p:sp>
      <p:cxnSp>
        <p:nvCxnSpPr>
          <p:cNvPr id="10" name="Gerader Verbinder 23">
            <a:extLst>
              <a:ext uri="{FF2B5EF4-FFF2-40B4-BE49-F238E27FC236}">
                <a16:creationId xmlns:a16="http://schemas.microsoft.com/office/drawing/2014/main" id="{3E2960E3-1167-F92D-9F2B-3DBDF42FD52A}"/>
              </a:ext>
            </a:extLst>
          </p:cNvPr>
          <p:cNvCxnSpPr>
            <a:cxnSpLocks/>
          </p:cNvCxnSpPr>
          <p:nvPr/>
        </p:nvCxnSpPr>
        <p:spPr>
          <a:xfrm>
            <a:off x="540000" y="3813832"/>
            <a:ext cx="352573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4B96D054-1A04-0E2F-B68A-96E4780C683C}"/>
              </a:ext>
            </a:extLst>
          </p:cNvPr>
          <p:cNvSpPr txBox="1"/>
          <p:nvPr/>
        </p:nvSpPr>
        <p:spPr>
          <a:xfrm>
            <a:off x="-484094" y="344245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de-DE" sz="1500" cap="none" dirty="0" err="1"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25E81FC6-C68E-4626-A0AE-D2286856040B}"/>
              </a:ext>
            </a:extLst>
          </p:cNvPr>
          <p:cNvSpPr txBox="1"/>
          <p:nvPr/>
        </p:nvSpPr>
        <p:spPr>
          <a:xfrm>
            <a:off x="539999" y="1585583"/>
            <a:ext cx="11073319" cy="3686834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Jetzt folgen erst einmal der restliche Mathe-Vorkurs und die Ersti-Tage!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Genießt das Studentenleben und schiebt das Lernen nicht zu sehr auf.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Unterschätzt nicht den zeitlichen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Aufwa</a:t>
            </a:r>
            <a:r>
              <a:rPr lang="de-DE" dirty="0" err="1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nd</a:t>
            </a: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bei den Laboren!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E6356551-AA76-3E09-4E57-8545FAF7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11160000" cy="638829"/>
          </a:xfrm>
        </p:spPr>
        <p:txBody>
          <a:bodyPr vert="horz"/>
          <a:lstStyle/>
          <a:p>
            <a: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Was euch noch erwartet</a:t>
            </a:r>
            <a:b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</a:br>
            <a:r>
              <a:rPr lang="de-DE" sz="2000" b="0" dirty="0">
                <a:solidFill>
                  <a:schemeClr val="accent2"/>
                </a:solidFill>
              </a:rPr>
              <a:t>jetzt und im Studium generell</a:t>
            </a:r>
            <a:endParaRPr lang="de-DE" sz="2000" b="0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9" name="Foliennummernplatzhalter 31">
            <a:extLst>
              <a:ext uri="{FF2B5EF4-FFF2-40B4-BE49-F238E27FC236}">
                <a16:creationId xmlns:a16="http://schemas.microsoft.com/office/drawing/2014/main" id="{89F91A8C-E040-C380-ED34-7C9E34595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25E18-4377-4EF8-9F68-54F1A4CDCAA3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8" name="Fußzeilenplatzhalter 30">
            <a:extLst>
              <a:ext uri="{FF2B5EF4-FFF2-40B4-BE49-F238E27FC236}">
                <a16:creationId xmlns:a16="http://schemas.microsoft.com/office/drawing/2014/main" id="{0D0F694F-D16D-4995-B138-7D8EB9F4550F}"/>
              </a:ext>
            </a:extLst>
          </p:cNvPr>
          <p:cNvSpPr txBox="1">
            <a:spLocks/>
          </p:cNvSpPr>
          <p:nvPr/>
        </p:nvSpPr>
        <p:spPr>
          <a:xfrm>
            <a:off x="540000" y="6048000"/>
            <a:ext cx="11159999" cy="26626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914330" rtl="0" eaLnBrk="1" latinLnBrk="0" hangingPunct="1">
              <a:defRPr sz="7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6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2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1" u="none" strike="noStrike" kern="1200" cap="none" spc="0" normalizeH="0" baseline="0" noProof="0" dirty="0">
                <a:ln>
                  <a:noFill/>
                </a:ln>
                <a:solidFill>
                  <a:srgbClr val="AAB4BE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: </a:t>
            </a:r>
          </a:p>
        </p:txBody>
      </p:sp>
      <p:pic>
        <p:nvPicPr>
          <p:cNvPr id="4" name="Grafik 3" descr="Ein Bild, das Text, Person, Gruppe enthält.&#10;&#10;Automatisch generierte Beschreibung">
            <a:extLst>
              <a:ext uri="{FF2B5EF4-FFF2-40B4-BE49-F238E27FC236}">
                <a16:creationId xmlns:a16="http://schemas.microsoft.com/office/drawing/2014/main" id="{042ACA45-EBB0-4220-532F-F4C68BB46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55" y="2803453"/>
            <a:ext cx="3369013" cy="2526760"/>
          </a:xfrm>
          <a:prstGeom prst="rect">
            <a:avLst/>
          </a:prstGeom>
        </p:spPr>
      </p:pic>
      <p:pic>
        <p:nvPicPr>
          <p:cNvPr id="8" name="Grafik 7" descr="Ein Bild, das Baum, Person, draußen, Holz enthält.&#10;&#10;Automatisch generierte Beschreibung">
            <a:extLst>
              <a:ext uri="{FF2B5EF4-FFF2-40B4-BE49-F238E27FC236}">
                <a16:creationId xmlns:a16="http://schemas.microsoft.com/office/drawing/2014/main" id="{DF81CB03-BAE8-7345-A675-A1F7FBC45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72" y="4141205"/>
            <a:ext cx="3670193" cy="2446795"/>
          </a:xfrm>
          <a:prstGeom prst="rect">
            <a:avLst/>
          </a:prstGeom>
        </p:spPr>
      </p:pic>
      <p:pic>
        <p:nvPicPr>
          <p:cNvPr id="12" name="Grafik 11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4C1A1DB8-0CEB-52FA-9A84-C893C5DC5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36" y="3465591"/>
            <a:ext cx="3119464" cy="2079642"/>
          </a:xfrm>
          <a:prstGeom prst="rect">
            <a:avLst/>
          </a:prstGeom>
        </p:spPr>
      </p:pic>
      <p:pic>
        <p:nvPicPr>
          <p:cNvPr id="16" name="Grafik 15" descr="Ein Bild, das draußen, Baum, Gelände, Person enthält.&#10;&#10;Automatisch generierte Beschreibung">
            <a:extLst>
              <a:ext uri="{FF2B5EF4-FFF2-40B4-BE49-F238E27FC236}">
                <a16:creationId xmlns:a16="http://schemas.microsoft.com/office/drawing/2014/main" id="{F513F923-DC92-3B07-995D-74C5DDB349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21" y="-2106914"/>
            <a:ext cx="3273578" cy="4910367"/>
          </a:xfrm>
          <a:prstGeom prst="rect">
            <a:avLst/>
          </a:prstGeom>
        </p:spPr>
      </p:pic>
      <p:pic>
        <p:nvPicPr>
          <p:cNvPr id="6" name="Grafik 5" descr="Ein Bild, das Person, draußen, Baum, Gelände enthält.&#10;&#10;Automatisch generierte Beschreibung">
            <a:extLst>
              <a:ext uri="{FF2B5EF4-FFF2-40B4-BE49-F238E27FC236}">
                <a16:creationId xmlns:a16="http://schemas.microsoft.com/office/drawing/2014/main" id="{86D9AECD-7E2C-1AEC-8B08-359D9ED9A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7" y="3299482"/>
            <a:ext cx="2370906" cy="355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14">
            <a:extLst>
              <a:ext uri="{FF2B5EF4-FFF2-40B4-BE49-F238E27FC236}">
                <a16:creationId xmlns:a16="http://schemas.microsoft.com/office/drawing/2014/main" id="{4842F098-4EF1-35B1-42C9-DA5C2FC6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Weiteres </a:t>
            </a:r>
            <a:r>
              <a:rPr lang="de-DE" dirty="0" err="1"/>
              <a:t>Erstiprogramm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7EE780E-964C-2647-D2DA-ADCAD3A90311}"/>
              </a:ext>
            </a:extLst>
          </p:cNvPr>
          <p:cNvSpPr txBox="1"/>
          <p:nvPr/>
        </p:nvSpPr>
        <p:spPr>
          <a:xfrm>
            <a:off x="5772150" y="3429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F8E716-9059-00CB-74B2-3575AFF2FCED}"/>
              </a:ext>
            </a:extLst>
          </p:cNvPr>
          <p:cNvSpPr txBox="1"/>
          <p:nvPr/>
        </p:nvSpPr>
        <p:spPr>
          <a:xfrm>
            <a:off x="323850" y="3429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394BE7-B973-8895-7FA1-BF07D3A1BF09}"/>
              </a:ext>
            </a:extLst>
          </p:cNvPr>
          <p:cNvSpPr txBox="1"/>
          <p:nvPr/>
        </p:nvSpPr>
        <p:spPr>
          <a:xfrm>
            <a:off x="1333500" y="3238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Gerader Verbinder 3">
            <a:extLst>
              <a:ext uri="{FF2B5EF4-FFF2-40B4-BE49-F238E27FC236}">
                <a16:creationId xmlns:a16="http://schemas.microsoft.com/office/drawing/2014/main" id="{835ED158-ECF7-471D-790A-BE2A579F313F}"/>
              </a:ext>
            </a:extLst>
          </p:cNvPr>
          <p:cNvCxnSpPr>
            <a:cxnSpLocks/>
          </p:cNvCxnSpPr>
          <p:nvPr/>
        </p:nvCxnSpPr>
        <p:spPr>
          <a:xfrm>
            <a:off x="553343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309287D-3B00-852C-4D04-FF413859A56C}"/>
              </a:ext>
            </a:extLst>
          </p:cNvPr>
          <p:cNvSpPr txBox="1"/>
          <p:nvPr/>
        </p:nvSpPr>
        <p:spPr>
          <a:xfrm>
            <a:off x="553343" y="1672729"/>
            <a:ext cx="11086652" cy="464527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Heute	18:00 Uhr	Cocktailabend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11.04.2023	18:00 Uhr	Spieleabend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12.04.2023	18:00 Uhr	Fragestunde (online)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13.04.2023	18:30 Uhr	Kneipentour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18.04.2023	14:00 Uhr	Humbergturm-Wanderung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C83DFD-3ABD-0DA8-A75C-0E5299C01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59" y="3253213"/>
            <a:ext cx="3011640" cy="30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Person, stehend enthält.&#10;&#10;Automatisch generierte Beschreibung">
            <a:extLst>
              <a:ext uri="{FF2B5EF4-FFF2-40B4-BE49-F238E27FC236}">
                <a16:creationId xmlns:a16="http://schemas.microsoft.com/office/drawing/2014/main" id="{CCE776C3-CB2C-64E1-7705-381FB327B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68" y="1227898"/>
            <a:ext cx="4407440" cy="2938293"/>
          </a:xfrm>
          <a:prstGeom prst="rect">
            <a:avLst/>
          </a:prstGeom>
        </p:spPr>
      </p:pic>
      <p:pic>
        <p:nvPicPr>
          <p:cNvPr id="11" name="Grafik 10" descr="Ein Bild, das Boden, Im Haus, Person enthält.&#10;&#10;Automatisch generierte Beschreibung">
            <a:extLst>
              <a:ext uri="{FF2B5EF4-FFF2-40B4-BE49-F238E27FC236}">
                <a16:creationId xmlns:a16="http://schemas.microsoft.com/office/drawing/2014/main" id="{03774197-8C0E-0D5C-6376-602A8D396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0" y="3401914"/>
            <a:ext cx="3788385" cy="2525590"/>
          </a:xfrm>
          <a:prstGeom prst="rect">
            <a:avLst/>
          </a:prstGeom>
        </p:spPr>
      </p:pic>
      <p:pic>
        <p:nvPicPr>
          <p:cNvPr id="13" name="Grafik 12" descr="Ein Bild, das Baum, draußen, Gelände, Person enthält.&#10;&#10;Automatisch generierte Beschreibung">
            <a:extLst>
              <a:ext uri="{FF2B5EF4-FFF2-40B4-BE49-F238E27FC236}">
                <a16:creationId xmlns:a16="http://schemas.microsoft.com/office/drawing/2014/main" id="{102BF051-AF93-C68D-3D57-6E03CF2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05" y="946336"/>
            <a:ext cx="3737678" cy="2491785"/>
          </a:xfrm>
          <a:prstGeom prst="rect">
            <a:avLst/>
          </a:prstGeom>
        </p:spPr>
      </p:pic>
      <p:sp>
        <p:nvSpPr>
          <p:cNvPr id="14" name="Freihandform 12">
            <a:extLst>
              <a:ext uri="{FF2B5EF4-FFF2-40B4-BE49-F238E27FC236}">
                <a16:creationId xmlns:a16="http://schemas.microsoft.com/office/drawing/2014/main" id="{5862EB8C-D8CF-B512-1F80-4AFC906D9916}"/>
              </a:ext>
            </a:extLst>
          </p:cNvPr>
          <p:cNvSpPr/>
          <p:nvPr/>
        </p:nvSpPr>
        <p:spPr>
          <a:xfrm>
            <a:off x="-1" y="539996"/>
            <a:ext cx="5930377" cy="5760002"/>
          </a:xfrm>
          <a:custGeom>
            <a:avLst/>
            <a:gdLst>
              <a:gd name="connsiteX0" fmla="*/ 1 w 5930377"/>
              <a:gd name="connsiteY0" fmla="*/ 0 h 5760002"/>
              <a:gd name="connsiteX1" fmla="*/ 5930377 w 5930377"/>
              <a:gd name="connsiteY1" fmla="*/ 0 h 5760002"/>
              <a:gd name="connsiteX2" fmla="*/ 5930377 w 5930377"/>
              <a:gd name="connsiteY2" fmla="*/ 4713887 h 5760002"/>
              <a:gd name="connsiteX3" fmla="*/ 5928665 w 5930377"/>
              <a:gd name="connsiteY3" fmla="*/ 4713887 h 5760002"/>
              <a:gd name="connsiteX4" fmla="*/ 5924800 w 5930377"/>
              <a:gd name="connsiteY4" fmla="*/ 4790426 h 5760002"/>
              <a:gd name="connsiteX5" fmla="*/ 4850376 w 5930377"/>
              <a:gd name="connsiteY5" fmla="*/ 5760002 h 5760002"/>
              <a:gd name="connsiteX6" fmla="*/ 4832357 w 5930377"/>
              <a:gd name="connsiteY6" fmla="*/ 5759149 h 5760002"/>
              <a:gd name="connsiteX7" fmla="*/ 4832357 w 5930377"/>
              <a:gd name="connsiteY7" fmla="*/ 5760002 h 5760002"/>
              <a:gd name="connsiteX8" fmla="*/ 0 w 5930377"/>
              <a:gd name="connsiteY8" fmla="*/ 5760002 h 5760002"/>
              <a:gd name="connsiteX9" fmla="*/ 0 w 5930377"/>
              <a:gd name="connsiteY9" fmla="*/ 2789584 h 5760002"/>
              <a:gd name="connsiteX10" fmla="*/ 1 w 5930377"/>
              <a:gd name="connsiteY10" fmla="*/ 2789584 h 57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0377" h="5760002">
                <a:moveTo>
                  <a:pt x="1" y="0"/>
                </a:moveTo>
                <a:lnTo>
                  <a:pt x="5930377" y="0"/>
                </a:lnTo>
                <a:lnTo>
                  <a:pt x="5930377" y="4713887"/>
                </a:lnTo>
                <a:lnTo>
                  <a:pt x="5928665" y="4713887"/>
                </a:lnTo>
                <a:lnTo>
                  <a:pt x="5924800" y="4790426"/>
                </a:lnTo>
                <a:cubicBezTo>
                  <a:pt x="5869494" y="5335023"/>
                  <a:pt x="5409565" y="5760002"/>
                  <a:pt x="4850376" y="5760002"/>
                </a:cubicBezTo>
                <a:lnTo>
                  <a:pt x="4832357" y="5759149"/>
                </a:lnTo>
                <a:lnTo>
                  <a:pt x="4832357" y="5760002"/>
                </a:lnTo>
                <a:lnTo>
                  <a:pt x="0" y="5760002"/>
                </a:lnTo>
                <a:lnTo>
                  <a:pt x="0" y="2789584"/>
                </a:lnTo>
                <a:lnTo>
                  <a:pt x="1" y="27895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Bildplatzhalter 8" descr="Ein Bild, das Im Haus, Küche, Person, stehend enthält.&#10;&#10;Automatisch generierte Beschreibung">
            <a:extLst>
              <a:ext uri="{FF2B5EF4-FFF2-40B4-BE49-F238E27FC236}">
                <a16:creationId xmlns:a16="http://schemas.microsoft.com/office/drawing/2014/main" id="{4F1A257D-49BA-6221-7ADE-6778E0CBF0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6" b="34236"/>
          <a:stretch>
            <a:fillRect/>
          </a:stretch>
        </p:blipFill>
        <p:spPr>
          <a:xfrm>
            <a:off x="9212094" y="0"/>
            <a:ext cx="3611919" cy="2024379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90FFFFF-7BCF-226D-C1E1-1C8B5ABBADC0}"/>
              </a:ext>
            </a:extLst>
          </p:cNvPr>
          <p:cNvSpPr txBox="1">
            <a:spLocks/>
          </p:cNvSpPr>
          <p:nvPr/>
        </p:nvSpPr>
        <p:spPr>
          <a:xfrm>
            <a:off x="466201" y="2148803"/>
            <a:ext cx="5464175" cy="304800"/>
          </a:xfrm>
          <a:prstGeom prst="rect">
            <a:avLst/>
          </a:prstGeom>
          <a:noFill/>
        </p:spPr>
        <p:txBody>
          <a:bodyPr vert="horz" lIns="0" anchor="b"/>
          <a:lstStyle>
            <a:lvl1pPr algn="l" defTabSz="9144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endParaRPr lang="de-DE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FFFFFF"/>
                </a:solidFill>
              </a:rPr>
              <a:t>Interesse bekommen?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DD2E40E-3DA5-FA60-BA83-3FE6DBF34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1919" y="3696511"/>
            <a:ext cx="1967463" cy="2055143"/>
          </a:xfrm>
          <a:prstGeom prst="rect">
            <a:avLst/>
          </a:prstGeom>
        </p:spPr>
      </p:pic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C6FFC0B-3E26-0D60-E593-64D067CFC2BF}"/>
              </a:ext>
            </a:extLst>
          </p:cNvPr>
          <p:cNvSpPr txBox="1">
            <a:spLocks/>
          </p:cNvSpPr>
          <p:nvPr/>
        </p:nvSpPr>
        <p:spPr>
          <a:xfrm>
            <a:off x="540000" y="3996067"/>
            <a:ext cx="4736986" cy="25130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228603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cap="all" baseline="0" dirty="0" smtClean="0">
                <a:solidFill>
                  <a:srgbClr val="319AD1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1pPr>
            <a:lvl2pPr marL="685811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2pPr>
            <a:lvl3pPr marL="1143018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3pPr>
            <a:lvl4pPr marL="1600225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4pPr>
            <a:lvl5pPr marL="2057433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5pPr>
            <a:lvl6pPr marL="2514640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6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4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1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Kommt auf uns zu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und werdet Teil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des Rates!</a:t>
            </a:r>
          </a:p>
        </p:txBody>
      </p:sp>
      <p:pic>
        <p:nvPicPr>
          <p:cNvPr id="16" name="Grafik 15" descr="Ein Bild, das Person, Mann, Im Haus, posieren enthält.&#10;&#10;Automatisch generierte Beschreibung">
            <a:extLst>
              <a:ext uri="{FF2B5EF4-FFF2-40B4-BE49-F238E27FC236}">
                <a16:creationId xmlns:a16="http://schemas.microsoft.com/office/drawing/2014/main" id="{9D9182B8-BD78-8E30-66A8-75187F71A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29" y="4166191"/>
            <a:ext cx="4037714" cy="26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7C9D1BD7-06E2-4D73-5A73-C90EB35C6054}"/>
              </a:ext>
            </a:extLst>
          </p:cNvPr>
          <p:cNvSpPr txBox="1">
            <a:spLocks/>
          </p:cNvSpPr>
          <p:nvPr/>
        </p:nvSpPr>
        <p:spPr>
          <a:xfrm>
            <a:off x="0" y="289968"/>
            <a:ext cx="12192000" cy="55800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de-DE" sz="2800" b="1" kern="1200" cap="none" baseline="0" dirty="0">
                <a:solidFill>
                  <a:srgbClr val="319AD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8000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Vollversammlung</a:t>
            </a:r>
          </a:p>
          <a:p>
            <a:pPr algn="ctr">
              <a:lnSpc>
                <a:spcPct val="100000"/>
              </a:lnSpc>
            </a:pPr>
            <a:endParaRPr lang="pt-BR" sz="1050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44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03.05.2023</a:t>
            </a:r>
          </a:p>
          <a:p>
            <a:pPr algn="ctr">
              <a:lnSpc>
                <a:spcPct val="100000"/>
              </a:lnSpc>
            </a:pPr>
            <a:r>
              <a:rPr lang="pt-BR" sz="44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18:15 Uhr</a:t>
            </a:r>
          </a:p>
          <a:p>
            <a:pPr algn="ctr">
              <a:lnSpc>
                <a:spcPct val="100000"/>
              </a:lnSpc>
            </a:pPr>
            <a:r>
              <a:rPr lang="pt-BR" sz="44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52-207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0F3C32-810B-DF69-13C0-E29FA684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343" t="37504" r="18368" b="37306"/>
          <a:stretch/>
        </p:blipFill>
        <p:spPr>
          <a:xfrm>
            <a:off x="9463534" y="5253885"/>
            <a:ext cx="2164466" cy="861527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F391C6-6BC6-9670-BA92-FE37692FA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0" y="3429000"/>
            <a:ext cx="2707838" cy="275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2591F4-9A15-00F3-2625-31AC2280D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7316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2369B8-D15F-381C-C172-085C7CAD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57" y="3436144"/>
            <a:ext cx="5888849" cy="2864040"/>
          </a:xfrm>
          <a:prstGeom prst="rect">
            <a:avLst/>
          </a:prstGeom>
        </p:spPr>
      </p:pic>
      <p:sp>
        <p:nvSpPr>
          <p:cNvPr id="7" name="Pfeil: nach oben 6">
            <a:extLst>
              <a:ext uri="{FF2B5EF4-FFF2-40B4-BE49-F238E27FC236}">
                <a16:creationId xmlns:a16="http://schemas.microsoft.com/office/drawing/2014/main" id="{5FB141FA-570D-FA2B-8823-3CC939CFEA1A}"/>
              </a:ext>
            </a:extLst>
          </p:cNvPr>
          <p:cNvSpPr/>
          <p:nvPr/>
        </p:nvSpPr>
        <p:spPr>
          <a:xfrm rot="13021793">
            <a:off x="7365205" y="5014913"/>
            <a:ext cx="271463" cy="478631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19DD8F3-F65B-0493-8EF3-C97B96E5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99" y="710788"/>
            <a:ext cx="5343564" cy="20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6E31A6-C2B4-84A5-AADF-72E1D7CF5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7380"/>
          <a:stretch/>
        </p:blipFill>
        <p:spPr>
          <a:xfrm>
            <a:off x="522553" y="173221"/>
            <a:ext cx="2520588" cy="27075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606411-2AF2-7B49-4C0D-113A88961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5" b="36030"/>
          <a:stretch/>
        </p:blipFill>
        <p:spPr>
          <a:xfrm>
            <a:off x="442249" y="4952769"/>
            <a:ext cx="2600892" cy="17320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4284983-A4E8-0C2C-36CE-6952B4334339}"/>
              </a:ext>
            </a:extLst>
          </p:cNvPr>
          <p:cNvSpPr txBox="1"/>
          <p:nvPr/>
        </p:nvSpPr>
        <p:spPr>
          <a:xfrm>
            <a:off x="3498473" y="639792"/>
            <a:ext cx="8457307" cy="557841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Mi, 12.04.2023	17:30 Uhr		Kaffee und Kuchen</a:t>
            </a:r>
          </a:p>
          <a:p>
            <a:pPr lvl="4">
              <a:lnSpc>
                <a:spcPct val="200000"/>
              </a:lnSpc>
              <a:buClr>
                <a:schemeClr val="accent2"/>
              </a:buClr>
            </a:pPr>
            <a:r>
              <a:rPr lang="de-D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18:40 Uhr		Einführung in KIS, QIS 					und Stundenplan</a:t>
            </a:r>
          </a:p>
          <a:p>
            <a:pPr lvl="5">
              <a:lnSpc>
                <a:spcPct val="200000"/>
              </a:lnSpc>
              <a:buClr>
                <a:schemeClr val="accent2"/>
              </a:buClr>
            </a:pPr>
            <a:r>
              <a:rPr lang="de-DE" dirty="0">
                <a:solidFill>
                  <a:srgbClr val="FFFFFF"/>
                </a:solidFill>
              </a:rPr>
              <a:t>	19:30/20:00 Uhr		Spieleabend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Do, 13.04.2023	15:30 – 17:30 Uhr		Kaffee und Kuchen</a:t>
            </a:r>
          </a:p>
          <a:p>
            <a:pPr lvl="6">
              <a:lnSpc>
                <a:spcPct val="200000"/>
              </a:lnSpc>
              <a:buClr>
                <a:schemeClr val="accent2"/>
              </a:buClr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17:40 Uhr		Campustour</a:t>
            </a:r>
          </a:p>
          <a:p>
            <a:pPr lvl="6">
              <a:lnSpc>
                <a:spcPct val="200000"/>
              </a:lnSpc>
              <a:buClr>
                <a:schemeClr val="accent2"/>
              </a:buClr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anschließend		gemütliche Runde 				mit Option Kneipentour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u="sng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B8498C1-1497-9234-8166-DD0599EA9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47" t="-227" r="33529" b="15617"/>
          <a:stretch/>
        </p:blipFill>
        <p:spPr>
          <a:xfrm>
            <a:off x="442249" y="2834074"/>
            <a:ext cx="2600892" cy="229083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145FB54-7A4D-7251-F701-4C9DA66CB5AF}"/>
              </a:ext>
            </a:extLst>
          </p:cNvPr>
          <p:cNvSpPr/>
          <p:nvPr/>
        </p:nvSpPr>
        <p:spPr>
          <a:xfrm>
            <a:off x="3417903" y="923278"/>
            <a:ext cx="8043169" cy="4882718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D379F7-144D-37AB-90E7-C914431BEF84}"/>
              </a:ext>
            </a:extLst>
          </p:cNvPr>
          <p:cNvSpPr txBox="1"/>
          <p:nvPr/>
        </p:nvSpPr>
        <p:spPr>
          <a:xfrm>
            <a:off x="6019061" y="1438182"/>
            <a:ext cx="337351" cy="550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de-DE" sz="3600" b="1" cap="none" dirty="0">
                <a:solidFill>
                  <a:srgbClr val="FF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28BBE8-0366-2EBF-390F-6A65AFBB8A6A}"/>
              </a:ext>
            </a:extLst>
          </p:cNvPr>
          <p:cNvSpPr txBox="1"/>
          <p:nvPr/>
        </p:nvSpPr>
        <p:spPr>
          <a:xfrm>
            <a:off x="6019061" y="4191742"/>
            <a:ext cx="337351" cy="550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</a:pPr>
            <a:r>
              <a:rPr lang="de-DE" sz="3600" b="1" cap="none" dirty="0">
                <a:solidFill>
                  <a:srgbClr val="FF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B5F5759-974A-87C2-E38C-C364176F7F4C}"/>
              </a:ext>
            </a:extLst>
          </p:cNvPr>
          <p:cNvSpPr/>
          <p:nvPr/>
        </p:nvSpPr>
        <p:spPr>
          <a:xfrm>
            <a:off x="442249" y="173221"/>
            <a:ext cx="102696" cy="27943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6E05EB-A845-D85D-1DB7-1984824D8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51" y="1440034"/>
            <a:ext cx="10687697" cy="397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Gras, Himmel, draußen, Person enthält.&#10;&#10;Automatisch generierte Beschreibung">
            <a:extLst>
              <a:ext uri="{FF2B5EF4-FFF2-40B4-BE49-F238E27FC236}">
                <a16:creationId xmlns:a16="http://schemas.microsoft.com/office/drawing/2014/main" id="{93D6F6AF-7CDF-3F44-B534-D9CED07C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97" y="3975009"/>
            <a:ext cx="4324486" cy="2882991"/>
          </a:xfrm>
          <a:prstGeom prst="rect">
            <a:avLst/>
          </a:prstGeom>
        </p:spPr>
      </p:pic>
      <p:pic>
        <p:nvPicPr>
          <p:cNvPr id="6" name="Grafik 5" descr="Ein Bild, das Decke, Boden, Im Haus, Person enthält.&#10;&#10;Automatisch generierte Beschreibung">
            <a:extLst>
              <a:ext uri="{FF2B5EF4-FFF2-40B4-BE49-F238E27FC236}">
                <a16:creationId xmlns:a16="http://schemas.microsoft.com/office/drawing/2014/main" id="{CABAAF3E-C2CA-B75A-F146-F6957AFA6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29" y="2016178"/>
            <a:ext cx="3713071" cy="2825643"/>
          </a:xfrm>
          <a:prstGeom prst="rect">
            <a:avLst/>
          </a:prstGeom>
        </p:spPr>
      </p:pic>
      <p:pic>
        <p:nvPicPr>
          <p:cNvPr id="8" name="Grafik 7" descr="Ein Bild, das Text, Person, posieren, Gruppe enthält.&#10;&#10;Automatisch generierte Beschreibung">
            <a:extLst>
              <a:ext uri="{FF2B5EF4-FFF2-40B4-BE49-F238E27FC236}">
                <a16:creationId xmlns:a16="http://schemas.microsoft.com/office/drawing/2014/main" id="{1EAA1023-1F4E-6A3A-9714-83A7CA12E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96" y="-1"/>
            <a:ext cx="4589927" cy="2581835"/>
          </a:xfrm>
          <a:prstGeom prst="rect">
            <a:avLst/>
          </a:prstGeom>
        </p:spPr>
      </p:pic>
      <p:sp>
        <p:nvSpPr>
          <p:cNvPr id="13" name="Freihandform 12">
            <a:extLst>
              <a:ext uri="{FF2B5EF4-FFF2-40B4-BE49-F238E27FC236}">
                <a16:creationId xmlns:a16="http://schemas.microsoft.com/office/drawing/2014/main" id="{EFD460F6-C470-3A0E-63B2-0BFFAF120D8F}"/>
              </a:ext>
            </a:extLst>
          </p:cNvPr>
          <p:cNvSpPr/>
          <p:nvPr/>
        </p:nvSpPr>
        <p:spPr>
          <a:xfrm>
            <a:off x="-1" y="539996"/>
            <a:ext cx="5930377" cy="5760002"/>
          </a:xfrm>
          <a:custGeom>
            <a:avLst/>
            <a:gdLst>
              <a:gd name="connsiteX0" fmla="*/ 1 w 5930377"/>
              <a:gd name="connsiteY0" fmla="*/ 0 h 5760002"/>
              <a:gd name="connsiteX1" fmla="*/ 5930377 w 5930377"/>
              <a:gd name="connsiteY1" fmla="*/ 0 h 5760002"/>
              <a:gd name="connsiteX2" fmla="*/ 5930377 w 5930377"/>
              <a:gd name="connsiteY2" fmla="*/ 4713887 h 5760002"/>
              <a:gd name="connsiteX3" fmla="*/ 5928665 w 5930377"/>
              <a:gd name="connsiteY3" fmla="*/ 4713887 h 5760002"/>
              <a:gd name="connsiteX4" fmla="*/ 5924800 w 5930377"/>
              <a:gd name="connsiteY4" fmla="*/ 4790426 h 5760002"/>
              <a:gd name="connsiteX5" fmla="*/ 4850376 w 5930377"/>
              <a:gd name="connsiteY5" fmla="*/ 5760002 h 5760002"/>
              <a:gd name="connsiteX6" fmla="*/ 4832357 w 5930377"/>
              <a:gd name="connsiteY6" fmla="*/ 5759149 h 5760002"/>
              <a:gd name="connsiteX7" fmla="*/ 4832357 w 5930377"/>
              <a:gd name="connsiteY7" fmla="*/ 5760002 h 5760002"/>
              <a:gd name="connsiteX8" fmla="*/ 0 w 5930377"/>
              <a:gd name="connsiteY8" fmla="*/ 5760002 h 5760002"/>
              <a:gd name="connsiteX9" fmla="*/ 0 w 5930377"/>
              <a:gd name="connsiteY9" fmla="*/ 2789584 h 5760002"/>
              <a:gd name="connsiteX10" fmla="*/ 1 w 5930377"/>
              <a:gd name="connsiteY10" fmla="*/ 2789584 h 57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0377" h="5760002">
                <a:moveTo>
                  <a:pt x="1" y="0"/>
                </a:moveTo>
                <a:lnTo>
                  <a:pt x="5930377" y="0"/>
                </a:lnTo>
                <a:lnTo>
                  <a:pt x="5930377" y="4713887"/>
                </a:lnTo>
                <a:lnTo>
                  <a:pt x="5928665" y="4713887"/>
                </a:lnTo>
                <a:lnTo>
                  <a:pt x="5924800" y="4790426"/>
                </a:lnTo>
                <a:cubicBezTo>
                  <a:pt x="5869494" y="5335023"/>
                  <a:pt x="5409565" y="5760002"/>
                  <a:pt x="4850376" y="5760002"/>
                </a:cubicBezTo>
                <a:lnTo>
                  <a:pt x="4832357" y="5759149"/>
                </a:lnTo>
                <a:lnTo>
                  <a:pt x="4832357" y="5760002"/>
                </a:lnTo>
                <a:lnTo>
                  <a:pt x="0" y="5760002"/>
                </a:lnTo>
                <a:lnTo>
                  <a:pt x="0" y="2789584"/>
                </a:lnTo>
                <a:lnTo>
                  <a:pt x="1" y="27895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6152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429" imgH="429" progId="TCLayout.ActiveDocument.1">
                  <p:embed/>
                </p:oleObj>
              </mc:Choice>
              <mc:Fallback>
                <p:oleObj name="think-cell Folie" r:id="rId6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2E25DC50-F8D3-3D17-DCEA-0F1F497FE4E1}"/>
              </a:ext>
            </a:extLst>
          </p:cNvPr>
          <p:cNvSpPr txBox="1">
            <a:spLocks/>
          </p:cNvSpPr>
          <p:nvPr/>
        </p:nvSpPr>
        <p:spPr>
          <a:xfrm>
            <a:off x="540000" y="3996068"/>
            <a:ext cx="4736986" cy="25130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228603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cap="all" baseline="0" dirty="0" smtClean="0">
                <a:solidFill>
                  <a:srgbClr val="319AD1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1pPr>
            <a:lvl2pPr marL="685811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2pPr>
            <a:lvl3pPr marL="1143018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3pPr>
            <a:lvl4pPr marL="1600225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 smtClean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4pPr>
            <a:lvl5pPr marL="2057433" indent="-228603" algn="l" defTabSz="914415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kern="1200" dirty="0">
                <a:solidFill>
                  <a:srgbClr val="762346"/>
                </a:solidFill>
                <a:latin typeface="+mn-lt"/>
                <a:ea typeface="+mn-ea"/>
                <a:cs typeface="+mn-cs"/>
                <a:sym typeface="Montserrat" panose="00000500000000000000" pitchFamily="2" charset="0"/>
              </a:defRPr>
            </a:lvl5pPr>
            <a:lvl6pPr marL="2514640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6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4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1" indent="-228603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Wir sind von der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Studierendenschaft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gewählte Vertreter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cap="none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zu finden in 54-560.</a:t>
            </a:r>
          </a:p>
        </p:txBody>
      </p:sp>
      <p:cxnSp>
        <p:nvCxnSpPr>
          <p:cNvPr id="41" name="Gerader Verbinder 23">
            <a:extLst>
              <a:ext uri="{FF2B5EF4-FFF2-40B4-BE49-F238E27FC236}">
                <a16:creationId xmlns:a16="http://schemas.microsoft.com/office/drawing/2014/main" id="{3A524B2D-746D-1188-9A03-282899219DD4}"/>
              </a:ext>
            </a:extLst>
          </p:cNvPr>
          <p:cNvCxnSpPr>
            <a:cxnSpLocks/>
          </p:cNvCxnSpPr>
          <p:nvPr/>
        </p:nvCxnSpPr>
        <p:spPr>
          <a:xfrm>
            <a:off x="540000" y="3813832"/>
            <a:ext cx="352573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 51">
            <a:extLst>
              <a:ext uri="{FF2B5EF4-FFF2-40B4-BE49-F238E27FC236}">
                <a16:creationId xmlns:a16="http://schemas.microsoft.com/office/drawing/2014/main" id="{55CED7E6-7703-82FE-C165-0AD9E8AD16AD}"/>
              </a:ext>
            </a:extLst>
          </p:cNvPr>
          <p:cNvSpPr/>
          <p:nvPr/>
        </p:nvSpPr>
        <p:spPr>
          <a:xfrm>
            <a:off x="540000" y="5760000"/>
            <a:ext cx="2751137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b"/>
          <a:lstStyle/>
          <a:p>
            <a:r>
              <a:rPr lang="en-US" sz="12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06.04.2023, Kaiserslautern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1430B44-15F6-CFAD-DC61-8A9CF375A4B6}"/>
              </a:ext>
            </a:extLst>
          </p:cNvPr>
          <p:cNvSpPr txBox="1">
            <a:spLocks/>
          </p:cNvSpPr>
          <p:nvPr/>
        </p:nvSpPr>
        <p:spPr>
          <a:xfrm>
            <a:off x="466201" y="1996404"/>
            <a:ext cx="5464175" cy="304800"/>
          </a:xfrm>
          <a:prstGeom prst="rect">
            <a:avLst/>
          </a:prstGeom>
          <a:noFill/>
        </p:spPr>
        <p:txBody>
          <a:bodyPr vert="horz" lIns="0" anchor="b"/>
          <a:lstStyle>
            <a:lvl1pPr algn="l" defTabSz="9144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>
                <a:solidFill>
                  <a:srgbClr val="FFFFFF"/>
                </a:solidFill>
              </a:rPr>
              <a:t>Wer sind wir? Und wo findet ihr uns?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97A6CDE-D803-485E-9B42-795D371C0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083" y="2244498"/>
            <a:ext cx="2876414" cy="289976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D3501E02-373A-42B4-855B-E9EF50874DD3}"/>
              </a:ext>
            </a:extLst>
          </p:cNvPr>
          <p:cNvSpPr/>
          <p:nvPr/>
        </p:nvSpPr>
        <p:spPr>
          <a:xfrm>
            <a:off x="4341704" y="4060443"/>
            <a:ext cx="443753" cy="423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8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DE2230D-FF1A-1C02-2463-06E837BDA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770" y="536482"/>
            <a:ext cx="5738459" cy="578503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AD0557B-0EC4-876D-C941-E5A6F963BFD8}"/>
              </a:ext>
            </a:extLst>
          </p:cNvPr>
          <p:cNvSpPr/>
          <p:nvPr/>
        </p:nvSpPr>
        <p:spPr>
          <a:xfrm>
            <a:off x="6720920" y="4388917"/>
            <a:ext cx="443753" cy="423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456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14">
            <a:extLst>
              <a:ext uri="{FF2B5EF4-FFF2-40B4-BE49-F238E27FC236}">
                <a16:creationId xmlns:a16="http://schemas.microsoft.com/office/drawing/2014/main" id="{4842F098-4EF1-35B1-42C9-DA5C2FC6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Wie ihr uns erreicht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7EE780E-964C-2647-D2DA-ADCAD3A90311}"/>
              </a:ext>
            </a:extLst>
          </p:cNvPr>
          <p:cNvSpPr txBox="1"/>
          <p:nvPr/>
        </p:nvSpPr>
        <p:spPr>
          <a:xfrm>
            <a:off x="5772150" y="3429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F8E716-9059-00CB-74B2-3575AFF2FCED}"/>
              </a:ext>
            </a:extLst>
          </p:cNvPr>
          <p:cNvSpPr txBox="1"/>
          <p:nvPr/>
        </p:nvSpPr>
        <p:spPr>
          <a:xfrm>
            <a:off x="323850" y="3429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394BE7-B973-8895-7FA1-BF07D3A1BF09}"/>
              </a:ext>
            </a:extLst>
          </p:cNvPr>
          <p:cNvSpPr txBox="1"/>
          <p:nvPr/>
        </p:nvSpPr>
        <p:spPr>
          <a:xfrm>
            <a:off x="1333500" y="3238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Gerader Verbinder 3">
            <a:extLst>
              <a:ext uri="{FF2B5EF4-FFF2-40B4-BE49-F238E27FC236}">
                <a16:creationId xmlns:a16="http://schemas.microsoft.com/office/drawing/2014/main" id="{835ED158-ECF7-471D-790A-BE2A579F313F}"/>
              </a:ext>
            </a:extLst>
          </p:cNvPr>
          <p:cNvCxnSpPr>
            <a:cxnSpLocks/>
          </p:cNvCxnSpPr>
          <p:nvPr/>
        </p:nvCxnSpPr>
        <p:spPr>
          <a:xfrm>
            <a:off x="553343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309287D-3B00-852C-4D04-FF413859A56C}"/>
              </a:ext>
            </a:extLst>
          </p:cNvPr>
          <p:cNvSpPr txBox="1"/>
          <p:nvPr/>
        </p:nvSpPr>
        <p:spPr>
          <a:xfrm>
            <a:off x="553343" y="1672729"/>
            <a:ext cx="11086652" cy="464527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Einfach in unserem Raum (Gebäude 54 Raum 560) vorbeischauen und uns ansprechen.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Mail: </a:t>
            </a:r>
            <a:r>
              <a:rPr lang="da-DK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fschemie@rptu.de</a:t>
            </a: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Olat-Kurs: </a:t>
            </a:r>
            <a:r>
              <a:rPr lang="da-DK" u="sng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https://olat.vcrp.de/url/RepositoryEntry/3371500761</a:t>
            </a: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Telefon: 0631 205 2563.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Infos unter: </a:t>
            </a:r>
            <a:r>
              <a:rPr lang="de-DE" sz="1800" u="sng" dirty="0">
                <a:solidFill>
                  <a:schemeClr val="accent2"/>
                </a:solidFill>
              </a:rPr>
              <a:t>fachschaft.chemie.uni-kl.de</a:t>
            </a:r>
            <a:r>
              <a:rPr lang="de-DE" sz="1800" dirty="0">
                <a:solidFill>
                  <a:srgbClr val="FFFFFF"/>
                </a:solidFill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FFFF"/>
                </a:solidFill>
              </a:rPr>
              <a:t>Discord</a:t>
            </a:r>
            <a:r>
              <a:rPr lang="de-DE" dirty="0">
                <a:solidFill>
                  <a:srgbClr val="FFFFFF"/>
                </a:solidFill>
              </a:rPr>
              <a:t>: Link im </a:t>
            </a:r>
            <a:r>
              <a:rPr lang="de-DE" dirty="0" err="1">
                <a:solidFill>
                  <a:srgbClr val="FFFFFF"/>
                </a:solidFill>
              </a:rPr>
              <a:t>Olat</a:t>
            </a:r>
            <a:r>
              <a:rPr lang="de-DE" dirty="0">
                <a:solidFill>
                  <a:srgbClr val="FFFFFF"/>
                </a:solidFill>
              </a:rPr>
              <a:t>-Kurs.</a:t>
            </a:r>
            <a:endParaRPr lang="de-DE" sz="18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u="sng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C83DFD-3ABD-0DA8-A75C-0E5299C01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59" y="3253213"/>
            <a:ext cx="3011640" cy="30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7C9D1BD7-06E2-4D73-5A73-C90EB35C6054}"/>
              </a:ext>
            </a:extLst>
          </p:cNvPr>
          <p:cNvSpPr txBox="1">
            <a:spLocks/>
          </p:cNvSpPr>
          <p:nvPr/>
        </p:nvSpPr>
        <p:spPr>
          <a:xfrm>
            <a:off x="1" y="539999"/>
            <a:ext cx="12192000" cy="55800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de-DE" sz="2800" b="1" kern="1200" cap="none" baseline="0" dirty="0">
                <a:solidFill>
                  <a:srgbClr val="319AD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8000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Was bieten wir euch?</a:t>
            </a:r>
          </a:p>
        </p:txBody>
      </p:sp>
    </p:spTree>
    <p:extLst>
      <p:ext uri="{BB962C8B-B14F-4D97-AF65-F5344CB8AC3E}">
        <p14:creationId xmlns:p14="http://schemas.microsoft.com/office/powerpoint/2010/main" val="1021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9308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25E81FC6-C68E-4626-A0AE-D2286856040B}"/>
              </a:ext>
            </a:extLst>
          </p:cNvPr>
          <p:cNvSpPr txBox="1"/>
          <p:nvPr/>
        </p:nvSpPr>
        <p:spPr>
          <a:xfrm>
            <a:off x="539999" y="1585583"/>
            <a:ext cx="11073319" cy="3686834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Bei uns könnt ihr eure persönliche Schutzausrüstung erwerben!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black">
                    <a:lumMod val="65000"/>
                    <a:lumOff val="35000"/>
                  </a:prst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			Schutzbrille		7,00 €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			Schutz</a:t>
            </a:r>
            <a:r>
              <a:rPr lang="de-DE" dirty="0" err="1">
                <a:solidFill>
                  <a:prstClr val="black">
                    <a:lumMod val="65000"/>
                    <a:lumOff val="35000"/>
                  </a:prst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handschuhe</a:t>
            </a:r>
            <a:r>
              <a:rPr lang="de-DE" dirty="0">
                <a:solidFill>
                  <a:prstClr val="black">
                    <a:lumMod val="65000"/>
                    <a:lumOff val="35000"/>
                  </a:prst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2,50 €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			Laborkittel		20,00 €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black">
                    <a:lumMod val="65000"/>
                    <a:lumOff val="35000"/>
                  </a:prst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			Gesamtpaket		29,00 €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black">
                  <a:lumMod val="65000"/>
                  <a:lumOff val="35000"/>
                </a:prstClr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Kontakt: fs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Red Hat Text" panose="02010303040201060303" pitchFamily="2" charset="0"/>
                <a:cs typeface="Arial" panose="020B0604020202020204" pitchFamily="34" charset="0"/>
              </a:rPr>
              <a:t>_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kittel@chemie.uni-kl.de 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E6356551-AA76-3E09-4E57-8545FAF7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11160000" cy="638829"/>
          </a:xfrm>
        </p:spPr>
        <p:txBody>
          <a:bodyPr vert="horz"/>
          <a:lstStyle/>
          <a:p>
            <a: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Was bieten wir euch?</a:t>
            </a:r>
            <a:b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Schutzausrüstungen</a:t>
            </a:r>
            <a:endParaRPr lang="de-DE" sz="2000" b="0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9" name="Foliennummernplatzhalter 31">
            <a:extLst>
              <a:ext uri="{FF2B5EF4-FFF2-40B4-BE49-F238E27FC236}">
                <a16:creationId xmlns:a16="http://schemas.microsoft.com/office/drawing/2014/main" id="{89F91A8C-E040-C380-ED34-7C9E34595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25E18-4377-4EF8-9F68-54F1A4CDCAA3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8" name="Fußzeilenplatzhalter 30">
            <a:extLst>
              <a:ext uri="{FF2B5EF4-FFF2-40B4-BE49-F238E27FC236}">
                <a16:creationId xmlns:a16="http://schemas.microsoft.com/office/drawing/2014/main" id="{0D0F694F-D16D-4995-B138-7D8EB9F4550F}"/>
              </a:ext>
            </a:extLst>
          </p:cNvPr>
          <p:cNvSpPr txBox="1">
            <a:spLocks/>
          </p:cNvSpPr>
          <p:nvPr/>
        </p:nvSpPr>
        <p:spPr>
          <a:xfrm>
            <a:off x="540000" y="6048000"/>
            <a:ext cx="11159999" cy="26626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914330" rtl="0" eaLnBrk="1" latinLnBrk="0" hangingPunct="1">
              <a:defRPr sz="7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6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2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1" u="none" strike="noStrike" kern="1200" cap="none" spc="0" normalizeH="0" baseline="0" noProof="0" dirty="0">
                <a:ln>
                  <a:noFill/>
                </a:ln>
                <a:solidFill>
                  <a:srgbClr val="AAB4BE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4310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25E81FC6-C68E-4626-A0AE-D2286856040B}"/>
              </a:ext>
            </a:extLst>
          </p:cNvPr>
          <p:cNvSpPr txBox="1"/>
          <p:nvPr/>
        </p:nvSpPr>
        <p:spPr>
          <a:xfrm>
            <a:off x="539999" y="1585583"/>
            <a:ext cx="11073319" cy="3686834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82827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282827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Altklausurensammlung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82827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(online und im Raum)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Materialverleih (Waffeleisen, </a:t>
            </a:r>
            <a:r>
              <a:rPr lang="de-DE" dirty="0" err="1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Bierpong</a:t>
            </a:r>
            <a:r>
              <a:rPr lang="de-DE" dirty="0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-Tisch,…)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82827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Bindemaschine, PC-Arbeitsplätze, Getränkeverkauf,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282827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Feten und weitere Veranstaltungen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82827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Ansprechpartner aus verschiedenen Studiengängen und Semestern.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82827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E6356551-AA76-3E09-4E57-8545FAF7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11160000" cy="638829"/>
          </a:xfrm>
        </p:spPr>
        <p:txBody>
          <a:bodyPr vert="horz"/>
          <a:lstStyle/>
          <a:p>
            <a: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Was bieten wir euch?</a:t>
            </a:r>
            <a:b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Weitere Dienste</a:t>
            </a:r>
            <a:endParaRPr lang="de-DE" sz="2000" b="0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9" name="Foliennummernplatzhalter 31">
            <a:extLst>
              <a:ext uri="{FF2B5EF4-FFF2-40B4-BE49-F238E27FC236}">
                <a16:creationId xmlns:a16="http://schemas.microsoft.com/office/drawing/2014/main" id="{89F91A8C-E040-C380-ED34-7C9E34595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25E18-4377-4EF8-9F68-54F1A4CDCAA3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8" name="Fußzeilenplatzhalter 30">
            <a:extLst>
              <a:ext uri="{FF2B5EF4-FFF2-40B4-BE49-F238E27FC236}">
                <a16:creationId xmlns:a16="http://schemas.microsoft.com/office/drawing/2014/main" id="{0D0F694F-D16D-4995-B138-7D8EB9F4550F}"/>
              </a:ext>
            </a:extLst>
          </p:cNvPr>
          <p:cNvSpPr txBox="1">
            <a:spLocks/>
          </p:cNvSpPr>
          <p:nvPr/>
        </p:nvSpPr>
        <p:spPr>
          <a:xfrm>
            <a:off x="540000" y="6048000"/>
            <a:ext cx="11159999" cy="26626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914330" rtl="0" eaLnBrk="1" latinLnBrk="0" hangingPunct="1">
              <a:defRPr sz="7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6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2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1" u="none" strike="noStrike" kern="1200" cap="none" spc="0" normalizeH="0" baseline="0" noProof="0" dirty="0">
                <a:ln>
                  <a:noFill/>
                </a:ln>
                <a:solidFill>
                  <a:srgbClr val="AAB4BE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779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14">
            <a:extLst>
              <a:ext uri="{FF2B5EF4-FFF2-40B4-BE49-F238E27FC236}">
                <a16:creationId xmlns:a16="http://schemas.microsoft.com/office/drawing/2014/main" id="{4842F098-4EF1-35B1-42C9-DA5C2FC6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Wichtig für die nächste Zeit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7EE780E-964C-2647-D2DA-ADCAD3A90311}"/>
              </a:ext>
            </a:extLst>
          </p:cNvPr>
          <p:cNvSpPr txBox="1"/>
          <p:nvPr/>
        </p:nvSpPr>
        <p:spPr>
          <a:xfrm>
            <a:off x="5772150" y="3429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F8E716-9059-00CB-74B2-3575AFF2FCED}"/>
              </a:ext>
            </a:extLst>
          </p:cNvPr>
          <p:cNvSpPr txBox="1"/>
          <p:nvPr/>
        </p:nvSpPr>
        <p:spPr>
          <a:xfrm>
            <a:off x="323850" y="3429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394BE7-B973-8895-7FA1-BF07D3A1BF09}"/>
              </a:ext>
            </a:extLst>
          </p:cNvPr>
          <p:cNvSpPr txBox="1"/>
          <p:nvPr/>
        </p:nvSpPr>
        <p:spPr>
          <a:xfrm>
            <a:off x="1333500" y="3238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3600" spc="-150" dirty="0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Gerader Verbinder 3">
            <a:extLst>
              <a:ext uri="{FF2B5EF4-FFF2-40B4-BE49-F238E27FC236}">
                <a16:creationId xmlns:a16="http://schemas.microsoft.com/office/drawing/2014/main" id="{835ED158-ECF7-471D-790A-BE2A579F313F}"/>
              </a:ext>
            </a:extLst>
          </p:cNvPr>
          <p:cNvCxnSpPr>
            <a:cxnSpLocks/>
          </p:cNvCxnSpPr>
          <p:nvPr/>
        </p:nvCxnSpPr>
        <p:spPr>
          <a:xfrm>
            <a:off x="553343" y="1438261"/>
            <a:ext cx="357486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309287D-3B00-852C-4D04-FF413859A56C}"/>
              </a:ext>
            </a:extLst>
          </p:cNvPr>
          <p:cNvSpPr txBox="1"/>
          <p:nvPr/>
        </p:nvSpPr>
        <p:spPr>
          <a:xfrm>
            <a:off x="553343" y="1672729"/>
            <a:ext cx="11086652" cy="464527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180000" rIns="180000" bIns="180000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Meldet euch bis zum </a:t>
            </a:r>
            <a:r>
              <a:rPr lang="da-DK" b="1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11.04.2023 </a:t>
            </a: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für alle eure Kurse im KIS an!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Nehmt an der Sicherheitsunterweisung am </a:t>
            </a:r>
            <a:r>
              <a:rPr lang="da-DK" b="1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17.04.2023 </a:t>
            </a: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teil! (Anmeldung nicht vergessen).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Meldet euch zu den Klausuren im Zeitraum </a:t>
            </a:r>
            <a:r>
              <a:rPr lang="da-DK" b="1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16.05. – 16.06.2023 </a:t>
            </a: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an!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Findet euch zusammen und bildet eine/mehrere Lerngruppen.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Nehmt an den Veranstaltungen teil.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da-DK" dirty="0">
                <a:solidFill>
                  <a:srgbClr val="FFFFFF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Lest eure Prüfungsordnung!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u="sng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FFFFFF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C83DFD-3ABD-0DA8-A75C-0E5299C01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59" y="3253213"/>
            <a:ext cx="3011640" cy="30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9" imgH="429" progId="TCLayout.ActiveDocument.1">
                  <p:embed/>
                </p:oleObj>
              </mc:Choice>
              <mc:Fallback>
                <p:oleObj name="think-cell Folie" r:id="rId3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25E81FC6-C68E-4626-A0AE-D2286856040B}"/>
              </a:ext>
            </a:extLst>
          </p:cNvPr>
          <p:cNvSpPr txBox="1"/>
          <p:nvPr/>
        </p:nvSpPr>
        <p:spPr>
          <a:xfrm>
            <a:off x="539999" y="1585583"/>
            <a:ext cx="11073319" cy="3686834"/>
          </a:xfrm>
          <a:prstGeom prst="rect">
            <a:avLst/>
          </a:prstGeom>
          <a:noFill/>
        </p:spPr>
        <p:txBody>
          <a:bodyPr wrap="square" lIns="0" tIns="0" rIns="14400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Prüfungsordnung und Modulhandbuch lesen – online zu finden.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Prüfungen sind </a:t>
            </a: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i. d. R. bei </a:t>
            </a:r>
            <a:r>
              <a:rPr lang="de-DE" b="1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40 %</a:t>
            </a: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der erreichbaren Punkte bestanden.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Prüfungen dürfen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dreimal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abgelegt werden, laborpraktische Arbeiten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zweimal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.</a:t>
            </a:r>
          </a:p>
          <a:p>
            <a:pPr marL="742915" lvl="1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Anschließend eine mündliche Ergänzungsprüfung möglich.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Exmatrikulation kann Folgen haben – Prüfungsanspruch verloren.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742915" lvl="1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  Wenige Module zählen als Teilnahmevoraussetzung für die Praktika: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>
                <a:solidFill>
                  <a:srgbClr val="2C2C2C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	Physikalische Chemie 1, Organische Chemie 2, Physikalische Chemie 2.</a:t>
            </a:r>
          </a:p>
          <a:p>
            <a:pPr marL="742915" lvl="1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Lehramt: Anorganisch-chemisches Praktikum als Voraussetzung für die Fachdidaktik.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E6356551-AA76-3E09-4E57-8545FAF7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11160000" cy="638829"/>
          </a:xfrm>
        </p:spPr>
        <p:txBody>
          <a:bodyPr vert="horz"/>
          <a:lstStyle/>
          <a:p>
            <a: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Wichtiges zum Studium</a:t>
            </a:r>
            <a:br>
              <a:rPr lang="de-DE" dirty="0">
                <a:solidFill>
                  <a:schemeClr val="accent2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und was ihr beachten solltet</a:t>
            </a:r>
            <a:endParaRPr lang="de-DE" sz="2000" b="0" dirty="0">
              <a:solidFill>
                <a:schemeClr val="accent2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9" name="Foliennummernplatzhalter 31">
            <a:extLst>
              <a:ext uri="{FF2B5EF4-FFF2-40B4-BE49-F238E27FC236}">
                <a16:creationId xmlns:a16="http://schemas.microsoft.com/office/drawing/2014/main" id="{89F91A8C-E040-C380-ED34-7C9E34595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25E18-4377-4EF8-9F68-54F1A4CDCAA3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8" name="Fußzeilenplatzhalter 30">
            <a:extLst>
              <a:ext uri="{FF2B5EF4-FFF2-40B4-BE49-F238E27FC236}">
                <a16:creationId xmlns:a16="http://schemas.microsoft.com/office/drawing/2014/main" id="{0D0F694F-D16D-4995-B138-7D8EB9F4550F}"/>
              </a:ext>
            </a:extLst>
          </p:cNvPr>
          <p:cNvSpPr txBox="1">
            <a:spLocks/>
          </p:cNvSpPr>
          <p:nvPr/>
        </p:nvSpPr>
        <p:spPr>
          <a:xfrm>
            <a:off x="540000" y="6048000"/>
            <a:ext cx="11159999" cy="26626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914330" rtl="0" eaLnBrk="1" latinLnBrk="0" hangingPunct="1">
              <a:defRPr sz="7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6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1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7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2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1" u="none" strike="noStrike" kern="1200" cap="none" spc="0" normalizeH="0" baseline="0" noProof="0" dirty="0">
                <a:ln>
                  <a:noFill/>
                </a:ln>
                <a:solidFill>
                  <a:srgbClr val="AAB4BE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5674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PTU-Master Sonderfolien">
  <a:themeElements>
    <a:clrScheme name="RPTU - 221118">
      <a:dk1>
        <a:srgbClr val="507189"/>
      </a:dk1>
      <a:lt1>
        <a:srgbClr val="77B6BA"/>
      </a:lt1>
      <a:dk2>
        <a:srgbClr val="042C58"/>
      </a:dk2>
      <a:lt2>
        <a:srgbClr val="69B2E7"/>
      </a:lt2>
      <a:accent1>
        <a:srgbClr val="006B6B"/>
      </a:accent1>
      <a:accent2>
        <a:srgbClr val="26D07C"/>
      </a:accent2>
      <a:accent3>
        <a:srgbClr val="4C3475"/>
      </a:accent3>
      <a:accent4>
        <a:srgbClr val="D13896"/>
      </a:accent4>
      <a:accent5>
        <a:srgbClr val="E31B4C"/>
      </a:accent5>
      <a:accent6>
        <a:srgbClr val="FFA251"/>
      </a:accent6>
      <a:hlink>
        <a:srgbClr val="000000"/>
      </a:hlink>
      <a:folHlink>
        <a:srgbClr val="FFFFFF"/>
      </a:folHlink>
    </a:clrScheme>
    <a:fontScheme name="Custom 178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D230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lnSpc>
            <a:spcPct val="110000"/>
          </a:lnSpc>
          <a:spcBef>
            <a:spcPts val="1000"/>
          </a:spcBef>
          <a:defRPr sz="1500" cap="none" dirty="0" err="1">
            <a:latin typeface="Montserrat" panose="00000500000000000000" pitchFamily="2" charset="0"/>
            <a:sym typeface="Montserrat" panose="000005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884B7B82-FBE1-450E-85BD-DAE81826BD43}" vid="{0440E68D-857C-4F47-BA38-98B503FD5572}"/>
    </a:ext>
  </a:extLst>
</a:theme>
</file>

<file path=ppt/theme/theme2.xml><?xml version="1.0" encoding="utf-8"?>
<a:theme xmlns:a="http://schemas.openxmlformats.org/drawingml/2006/main" name="RPTUMaster - Inhaltsfolien">
  <a:themeElements>
    <a:clrScheme name="RPTU - 221118">
      <a:dk1>
        <a:srgbClr val="507189"/>
      </a:dk1>
      <a:lt1>
        <a:srgbClr val="77B6BA"/>
      </a:lt1>
      <a:dk2>
        <a:srgbClr val="042C58"/>
      </a:dk2>
      <a:lt2>
        <a:srgbClr val="69B2E7"/>
      </a:lt2>
      <a:accent1>
        <a:srgbClr val="006B6B"/>
      </a:accent1>
      <a:accent2>
        <a:srgbClr val="26D07C"/>
      </a:accent2>
      <a:accent3>
        <a:srgbClr val="4C3475"/>
      </a:accent3>
      <a:accent4>
        <a:srgbClr val="D13896"/>
      </a:accent4>
      <a:accent5>
        <a:srgbClr val="E31B4C"/>
      </a:accent5>
      <a:accent6>
        <a:srgbClr val="FFA251"/>
      </a:accent6>
      <a:hlink>
        <a:srgbClr val="000000"/>
      </a:hlink>
      <a:folHlink>
        <a:srgbClr val="FFFFFF"/>
      </a:folHlink>
    </a:clrScheme>
    <a:fontScheme name="Custom 178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D230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lnSpc>
            <a:spcPct val="110000"/>
          </a:lnSpc>
          <a:spcBef>
            <a:spcPts val="1000"/>
          </a:spcBef>
          <a:defRPr sz="1500" cap="none" dirty="0" err="1">
            <a:latin typeface="Montserrat" panose="00000500000000000000" pitchFamily="2" charset="0"/>
            <a:sym typeface="Montserrat" panose="000005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884B7B82-FBE1-450E-85BD-DAE81826BD43}" vid="{8B1A9D5D-0524-4318-8B57-FAC1FE285C7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221220_01_RPTU template_grün</Template>
  <TotalTime>0</TotalTime>
  <Words>538</Words>
  <Application>Microsoft Office PowerPoint</Application>
  <PresentationFormat>Breitbild</PresentationFormat>
  <Paragraphs>90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Montserrat</vt:lpstr>
      <vt:lpstr>Red Hat Text SemiBold</vt:lpstr>
      <vt:lpstr>Systemschrift Normal</vt:lpstr>
      <vt:lpstr>Red Hat Text</vt:lpstr>
      <vt:lpstr>Arial</vt:lpstr>
      <vt:lpstr>Wingdings</vt:lpstr>
      <vt:lpstr>Avenir Next LT Pro</vt:lpstr>
      <vt:lpstr>RPTU-Master Sonderfolien</vt:lpstr>
      <vt:lpstr>RPTUMaster - Inhaltsfolien</vt:lpstr>
      <vt:lpstr>think-cell Folie</vt:lpstr>
      <vt:lpstr>Willkommen am  Fachbereich Chemie!</vt:lpstr>
      <vt:lpstr>PowerPoint-Präsentation</vt:lpstr>
      <vt:lpstr>PowerPoint-Präsentation</vt:lpstr>
      <vt:lpstr> Wie ihr uns erreicht</vt:lpstr>
      <vt:lpstr>PowerPoint-Präsentation</vt:lpstr>
      <vt:lpstr>Was bieten wir euch? Schutzausrüstungen</vt:lpstr>
      <vt:lpstr>Was bieten wir euch? Weitere Dienste</vt:lpstr>
      <vt:lpstr> Wichtig für die nächste Zeit</vt:lpstr>
      <vt:lpstr>Wichtiges zum Studium und was ihr beachten solltet</vt:lpstr>
      <vt:lpstr>Was euch noch erwartet jetzt und im Studium generell</vt:lpstr>
      <vt:lpstr> Weiteres Erstiprogramm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am  Fachbereich Chemie!</dc:title>
  <dc:subject/>
  <dc:creator>Vanessa Hofmann</dc:creator>
  <cp:keywords/>
  <dc:description/>
  <cp:lastModifiedBy>Xiaverla Areo</cp:lastModifiedBy>
  <cp:revision>3</cp:revision>
  <dcterms:created xsi:type="dcterms:W3CDTF">2023-04-04T14:26:07Z</dcterms:created>
  <dcterms:modified xsi:type="dcterms:W3CDTF">2023-04-06T11:57:06Z</dcterms:modified>
  <cp:category/>
</cp:coreProperties>
</file>