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68" r:id="rId10"/>
    <p:sldMasterId id="2147483775" r:id="rId11"/>
    <p:sldMasterId id="2147483781" r:id="rId12"/>
    <p:sldMasterId id="2147483787" r:id="rId13"/>
  </p:sldMasterIdLst>
  <p:notesMasterIdLst>
    <p:notesMasterId r:id="rId34"/>
  </p:notesMasterIdLst>
  <p:handoutMasterIdLst>
    <p:handoutMasterId r:id="rId35"/>
  </p:handoutMasterIdLst>
  <p:sldIdLst>
    <p:sldId id="256" r:id="rId14"/>
    <p:sldId id="257" r:id="rId15"/>
    <p:sldId id="259" r:id="rId16"/>
    <p:sldId id="260" r:id="rId17"/>
    <p:sldId id="261" r:id="rId18"/>
    <p:sldId id="262" r:id="rId19"/>
    <p:sldId id="263" r:id="rId20"/>
    <p:sldId id="264" r:id="rId21"/>
    <p:sldId id="266" r:id="rId22"/>
    <p:sldId id="267" r:id="rId23"/>
    <p:sldId id="268" r:id="rId24"/>
    <p:sldId id="269" r:id="rId25"/>
    <p:sldId id="270" r:id="rId26"/>
    <p:sldId id="277" r:id="rId27"/>
    <p:sldId id="278" r:id="rId28"/>
    <p:sldId id="272" r:id="rId29"/>
    <p:sldId id="273" r:id="rId30"/>
    <p:sldId id="274" r:id="rId31"/>
    <p:sldId id="275" r:id="rId32"/>
    <p:sldId id="276" r:id="rId33"/>
  </p:sldIdLst>
  <p:sldSz cx="10080625" cy="7559675"/>
  <p:notesSz cx="77724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12" autoAdjust="0"/>
  </p:normalViewPr>
  <p:slideViewPr>
    <p:cSldViewPr>
      <p:cViewPr>
        <p:scale>
          <a:sx n="107" d="100"/>
          <a:sy n="107" d="100"/>
        </p:scale>
        <p:origin x="-442" y="557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2EE2750-315C-4277-9C75-639F32AC7393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‹Nr.›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615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DDF5F36-5B6B-4DEA-ADB1-A700C7B5D21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617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FB2F37-65DB-4AA3-9BBC-34266F442916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4494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E68EB2-A801-4CF8-B9D9-0FC52AFCEB5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3909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03569" y="2262194"/>
            <a:ext cx="7373025" cy="1931917"/>
          </a:xfrm>
          <a:prstGeom prst="rect">
            <a:avLst/>
          </a:prstGeom>
        </p:spPr>
        <p:txBody>
          <a:bodyPr lIns="100794" tIns="50397" rIns="100794" bIns="50397"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1BB5F1-1131-43F6-8B70-3B90E8033D7F}" type="slidenum">
              <a:rPr lang="en-US" smtClean="0"/>
              <a:pPr lvl="0"/>
              <a:t>‹Nr.›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69" y="1008189"/>
            <a:ext cx="7373025" cy="1254008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3112172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203569" y="2280518"/>
            <a:ext cx="7373025" cy="3967748"/>
          </a:xfrm>
          <a:prstGeom prst="rect">
            <a:avLst/>
          </a:prstGeom>
        </p:spPr>
        <p:txBody>
          <a:bodyPr lIns="100794" tIns="50397" rIns="100794" bIns="50397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Textfeld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51F30E-3147-4ADE-B755-32BC7749D6F5}" type="slidenum">
              <a:rPr lang="en-US" smtClean="0"/>
              <a:pPr lvl="0"/>
              <a:t>‹Nr.›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69" y="1008189"/>
            <a:ext cx="7373025" cy="1254008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7683235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3569" y="2262196"/>
            <a:ext cx="7373025" cy="4490766"/>
          </a:xfrm>
          <a:prstGeom prst="rect">
            <a:avLst/>
          </a:prstGeom>
        </p:spPr>
        <p:txBody>
          <a:bodyPr lIns="100794" tIns="50397" rIns="100794" bIns="50397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3281E6-E87A-4DFB-BF4B-9F4B4C631777}" type="slidenum">
              <a:rPr lang="en-US" smtClean="0"/>
              <a:pPr lvl="0"/>
              <a:t>‹Nr.›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69" y="1008189"/>
            <a:ext cx="7373025" cy="1254008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336631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51F30E-3147-4ADE-B755-32BC7749D6F5}" type="slidenum">
              <a:rPr lang="en-US" smtClean="0"/>
              <a:pPr lvl="0"/>
              <a:t>‹Nr.›</a:t>
            </a:fld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203569" y="1749658"/>
            <a:ext cx="7373025" cy="646302"/>
          </a:xfrm>
          <a:prstGeom prst="rect">
            <a:avLst/>
          </a:prstGeom>
        </p:spPr>
        <p:txBody>
          <a:bodyPr lIns="100794" tIns="50397" rIns="100794" bIns="50397"/>
          <a:lstStyle>
            <a:lvl1pPr marL="0" indent="0">
              <a:spcBef>
                <a:spcPts val="0"/>
              </a:spcBef>
              <a:buNone/>
              <a:defRPr sz="2200" baseline="0"/>
            </a:lvl1pPr>
          </a:lstStyle>
          <a:p>
            <a:pPr lvl="0"/>
            <a:r>
              <a:rPr lang="de-DE" dirty="0" smtClean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203569" y="2499486"/>
            <a:ext cx="7373025" cy="4047968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>
            <a:lvl1pPr marL="0" indent="0">
              <a:spcBef>
                <a:spcPts val="0"/>
              </a:spcBef>
              <a:buNone/>
              <a:defRPr sz="2000" b="0" i="0" baseline="0"/>
            </a:lvl1pPr>
          </a:lstStyle>
          <a:p>
            <a:pPr lvl="0"/>
            <a:r>
              <a:rPr lang="de-DE" dirty="0" smtClean="0"/>
              <a:t>Fließtext 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7820771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D51F30E-3147-4ADE-B755-32BC7749D6F5}" type="slidenum">
              <a:rPr lang="en-US" smtClean="0"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08089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5C2B98-5DCC-446C-9164-86707EFDE7BB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4463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pPr/>
              <a:t>05.11.2018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2203570" y="2262196"/>
            <a:ext cx="7373025" cy="1931917"/>
          </a:xfrm>
          <a:prstGeom prst="rect">
            <a:avLst/>
          </a:prstGeom>
        </p:spPr>
        <p:txBody>
          <a:bodyPr lIns="100772" tIns="50387" rIns="100772" bIns="50387"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72" tIns="50387" rIns="100772" bIns="5038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860823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pPr/>
              <a:t>05.11.2018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203570" y="2280519"/>
            <a:ext cx="7373025" cy="3967748"/>
          </a:xfrm>
          <a:prstGeom prst="rect">
            <a:avLst/>
          </a:prstGeom>
        </p:spPr>
        <p:txBody>
          <a:bodyPr lIns="100772" tIns="50387" rIns="100772" bIns="50387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</a:defRPr>
            </a:lvl1pPr>
            <a:lvl2pPr marL="50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Textfeld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72" tIns="50387" rIns="100772" bIns="5038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1864628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3E97-1D42-494D-BC0F-37899D5E2F14}" type="datetime1">
              <a:rPr lang="de-DE" smtClean="0"/>
              <a:pPr/>
              <a:t>05.11.2018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203570" y="2262197"/>
            <a:ext cx="7373025" cy="449076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72" tIns="50387" rIns="100772" bIns="5038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4122284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7F18-B3BD-EB44-A07D-F68BFDE3269C}" type="datetime1">
              <a:rPr lang="de-DE" smtClean="0"/>
              <a:pPr/>
              <a:t>05.11.2018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82394" y="1762879"/>
            <a:ext cx="7394208" cy="646302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182394" y="2499487"/>
            <a:ext cx="7394208" cy="4047968"/>
          </a:xfrm>
          <a:prstGeom prst="rect">
            <a:avLst/>
          </a:prstGeom>
        </p:spPr>
        <p:txBody>
          <a:bodyPr lIns="100772" tIns="50387" rIns="100772" bIns="50387">
            <a:normAutofit/>
          </a:bodyPr>
          <a:lstStyle>
            <a:lvl1pPr marL="0" indent="0">
              <a:buNone/>
              <a:defRPr sz="2000" b="0" i="0" baseline="0"/>
            </a:lvl1pPr>
          </a:lstStyle>
          <a:p>
            <a:pPr lvl="0"/>
            <a:r>
              <a:rPr lang="de-DE" dirty="0" smtClean="0"/>
              <a:t>Fließtext 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659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205F67-AA61-4F31-95F8-D95BED62A8FA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5851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3904-60C8-5C4A-8609-77BCE1F3DA97}" type="datetime1">
              <a:rPr lang="de-DE" smtClean="0"/>
              <a:pPr/>
              <a:t>05.11.2018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412642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03570" y="2262197"/>
            <a:ext cx="7373025" cy="1931917"/>
          </a:xfrm>
          <a:prstGeom prst="rect">
            <a:avLst/>
          </a:prstGeom>
        </p:spPr>
        <p:txBody>
          <a:bodyPr lIns="100761" tIns="50382" rIns="100761" bIns="50382"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201-55E0-4A31-9547-9EA30A041E4D}" type="datetimeFigureOut">
              <a:rPr lang="de-DE" smtClean="0"/>
              <a:pPr/>
              <a:t>05.11.2018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61" tIns="50382" rIns="100761" bIns="50382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3112172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203570" y="2280519"/>
            <a:ext cx="7373025" cy="3967748"/>
          </a:xfrm>
          <a:prstGeom prst="rect">
            <a:avLst/>
          </a:prstGeom>
        </p:spPr>
        <p:txBody>
          <a:bodyPr lIns="100761" tIns="50382" rIns="100761" bIns="50382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</a:defRPr>
            </a:lvl1pPr>
            <a:lvl2pPr marL="5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Textfeld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201-55E0-4A31-9547-9EA30A041E4D}" type="datetimeFigureOut">
              <a:rPr lang="de-DE" smtClean="0"/>
              <a:pPr/>
              <a:t>05.11.2018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61" tIns="50382" rIns="100761" bIns="50382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7683235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3570" y="2262197"/>
            <a:ext cx="7373025" cy="4490766"/>
          </a:xfrm>
          <a:prstGeom prst="rect">
            <a:avLst/>
          </a:prstGeom>
        </p:spPr>
        <p:txBody>
          <a:bodyPr lIns="100761" tIns="50382" rIns="100761" bIns="50382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201-55E0-4A31-9547-9EA30A041E4D}" type="datetimeFigureOut">
              <a:rPr lang="de-DE" smtClean="0"/>
              <a:pPr/>
              <a:t>05.11.2018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61" tIns="50382" rIns="100761" bIns="50382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336631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201-55E0-4A31-9547-9EA30A041E4D}" type="datetimeFigureOut">
              <a:rPr lang="de-DE" smtClean="0"/>
              <a:pPr/>
              <a:t>05.11.2018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203570" y="1749664"/>
            <a:ext cx="7373025" cy="646302"/>
          </a:xfrm>
          <a:prstGeom prst="rect">
            <a:avLst/>
          </a:prstGeom>
        </p:spPr>
        <p:txBody>
          <a:bodyPr lIns="100761" tIns="50382" rIns="100761" bIns="50382"/>
          <a:lstStyle>
            <a:lvl1pPr marL="0" indent="0">
              <a:spcBef>
                <a:spcPts val="0"/>
              </a:spcBef>
              <a:buNone/>
              <a:defRPr sz="2200" baseline="0"/>
            </a:lvl1pPr>
          </a:lstStyle>
          <a:p>
            <a:pPr lvl="0"/>
            <a:r>
              <a:rPr lang="de-DE" dirty="0" smtClean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203570" y="2499487"/>
            <a:ext cx="7373025" cy="4047968"/>
          </a:xfrm>
          <a:prstGeom prst="rect">
            <a:avLst/>
          </a:prstGeom>
        </p:spPr>
        <p:txBody>
          <a:bodyPr lIns="100761" tIns="50382" rIns="100761" bIns="50382">
            <a:normAutofit/>
          </a:bodyPr>
          <a:lstStyle>
            <a:lvl1pPr marL="0" indent="0">
              <a:spcBef>
                <a:spcPts val="0"/>
              </a:spcBef>
              <a:buNone/>
              <a:defRPr sz="2000" b="0" i="0" baseline="0"/>
            </a:lvl1pPr>
          </a:lstStyle>
          <a:p>
            <a:pPr lvl="0"/>
            <a:r>
              <a:rPr lang="de-DE" dirty="0" smtClean="0"/>
              <a:t>Fließtext 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7820771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201-55E0-4A31-9547-9EA30A041E4D}" type="datetimeFigureOut">
              <a:rPr lang="de-DE" smtClean="0"/>
              <a:pPr/>
              <a:t>05.11.2018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708089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pPr/>
              <a:t>05.11.2018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2203570" y="2262198"/>
            <a:ext cx="7373025" cy="1931917"/>
          </a:xfrm>
          <a:prstGeom prst="rect">
            <a:avLst/>
          </a:prstGeom>
        </p:spPr>
        <p:txBody>
          <a:bodyPr lIns="100750" tIns="50377" rIns="100750" bIns="50377"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4"/>
            <a:ext cx="7373025" cy="1254008"/>
          </a:xfrm>
          <a:prstGeom prst="rect">
            <a:avLst/>
          </a:prstGeom>
        </p:spPr>
        <p:txBody>
          <a:bodyPr lIns="100750" tIns="50377" rIns="100750" bIns="5037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860823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pPr/>
              <a:t>05.11.2018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203570" y="2280519"/>
            <a:ext cx="7373025" cy="3967748"/>
          </a:xfrm>
          <a:prstGeom prst="rect">
            <a:avLst/>
          </a:prstGeom>
        </p:spPr>
        <p:txBody>
          <a:bodyPr lIns="100750" tIns="50377" rIns="100750" bIns="50377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</a:defRPr>
            </a:lvl1pPr>
            <a:lvl2pPr marL="503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Textfeld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4"/>
            <a:ext cx="7373025" cy="1254008"/>
          </a:xfrm>
          <a:prstGeom prst="rect">
            <a:avLst/>
          </a:prstGeom>
        </p:spPr>
        <p:txBody>
          <a:bodyPr lIns="100750" tIns="50377" rIns="100750" bIns="5037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1864628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3E97-1D42-494D-BC0F-37899D5E2F14}" type="datetime1">
              <a:rPr lang="de-DE" smtClean="0"/>
              <a:pPr/>
              <a:t>05.11.2018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203570" y="2262197"/>
            <a:ext cx="7373025" cy="4490766"/>
          </a:xfrm>
          <a:prstGeom prst="rect">
            <a:avLst/>
          </a:prstGeom>
        </p:spPr>
        <p:txBody>
          <a:bodyPr lIns="100750" tIns="50377" rIns="100750" bIns="50377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4"/>
            <a:ext cx="7373025" cy="1254008"/>
          </a:xfrm>
          <a:prstGeom prst="rect">
            <a:avLst/>
          </a:prstGeom>
        </p:spPr>
        <p:txBody>
          <a:bodyPr lIns="100750" tIns="50377" rIns="100750" bIns="5037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4122284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7F18-B3BD-EB44-A07D-F68BFDE3269C}" type="datetime1">
              <a:rPr lang="de-DE" smtClean="0"/>
              <a:pPr/>
              <a:t>05.11.2018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82394" y="1762877"/>
            <a:ext cx="7394208" cy="646302"/>
          </a:xfrm>
          <a:prstGeom prst="rect">
            <a:avLst/>
          </a:prstGeom>
        </p:spPr>
        <p:txBody>
          <a:bodyPr lIns="100750" tIns="50377" rIns="100750" bIns="50377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182394" y="2499487"/>
            <a:ext cx="7394208" cy="4047968"/>
          </a:xfrm>
          <a:prstGeom prst="rect">
            <a:avLst/>
          </a:prstGeom>
        </p:spPr>
        <p:txBody>
          <a:bodyPr lIns="100750" tIns="50377" rIns="100750" bIns="50377">
            <a:normAutofit/>
          </a:bodyPr>
          <a:lstStyle>
            <a:lvl1pPr marL="0" indent="0">
              <a:buNone/>
              <a:defRPr sz="2000" b="0" i="0" baseline="0"/>
            </a:lvl1pPr>
          </a:lstStyle>
          <a:p>
            <a:pPr lvl="0"/>
            <a:r>
              <a:rPr lang="de-DE" dirty="0" smtClean="0"/>
              <a:t>Fließtext 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6597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A414DA-195C-4178-8402-33197D48C17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6772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3904-60C8-5C4A-8609-77BCE1F3DA97}" type="datetime1">
              <a:rPr lang="de-DE" smtClean="0"/>
              <a:pPr/>
              <a:t>05.11.2018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41264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38F12F-8F50-49B2-A2A4-AF53255A67F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7241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2CB203-67F3-4722-BAB3-B88D33EB192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3867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3992562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68475"/>
            <a:ext cx="3992563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E3A0A9-80DB-4D89-9EAA-E3FB4F91243A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3570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13F32D-4128-43AF-BAC0-1FEE9D2344C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4767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EDE021-5B5B-456B-AFB5-7B112CA8DC1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3032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A5A47F-FD8A-4CF8-8DF5-9BCA700A7B0B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136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43DCA8-BEB9-4E9E-8A5A-DA3AC425328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7457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FB78D5-81EA-450E-A8F4-A728FD1DAA80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9202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5DC77D-ACC6-4814-8432-560AB0A7C386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4570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47F3BD-E56A-4029-B8CB-9CA88005A09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7606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0663" y="301625"/>
            <a:ext cx="207010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0363" y="301625"/>
            <a:ext cx="6057900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9D11DB-63B6-491D-8863-1BFA8C3F55E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6286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E95900-992E-484F-85BE-5D4F42AB6F2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4183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E5A9D0-E3A6-4102-ABD8-EFEC6C2DD96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7722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B58751-DDD2-4B7D-AD31-6D2D28AE300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5885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792163"/>
            <a:ext cx="4459287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792163"/>
            <a:ext cx="4460875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F18B7E-1A85-4EF1-A795-1E261DF0944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5822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4D43BE-05E2-4029-AB6F-79C4A98A1D7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183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4A71E5-C157-48C9-9311-09C48D26C7D1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5036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CBF94B-B836-4CE4-B1AC-54E47E6D6FC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1020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960F3E-7A60-488A-96CF-A85A1334840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195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EC179E-2E31-4ADC-890B-9997D679DF4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977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4C4CD1-F40E-4A6C-88EF-64D81A284E99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8689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F06817-3D86-4B33-9E41-D133E13BA38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8888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792163"/>
            <a:ext cx="2266950" cy="6696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792163"/>
            <a:ext cx="6653212" cy="66960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4905C5-E0C8-438E-8D23-8BA59ECAFE5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2033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137D83-A664-4C2D-B06D-12359875691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0024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B38200-48FC-4FF8-BE36-FB9CAADBF6F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0206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CBD95A-992A-4FDF-BB19-82ADD4F1D62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5052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D6AA2F-6553-4E1E-9650-2E40FF57E53B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6663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65F3F1-B1AC-447A-AB77-6C634D804F0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82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5A945E-1327-46C5-A2ED-51D5213A9BB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640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DEF73E-D685-4119-8151-157CA1C0725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0727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6C357E-FB98-4BAC-B78F-4C73D75C69A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9501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17FFA4-1278-44C4-9DDE-F658313C108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1138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C9102C-DDF9-4970-96D2-0B92F1CB365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8059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2A7E9A-FEC4-439E-AF0B-253620AED14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875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C18800-CB99-411F-8A5F-D774437696E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5358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3BC450-06A8-400C-9BD0-59FF7C8EC13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7717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C3B82F-4A67-45D4-B0AE-A4758CF226E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866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DEAF18-AC90-4F49-9825-6EB25372A5B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860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9287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2165350"/>
            <a:ext cx="4460875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45A344-3D1C-403E-8202-C2A1FD80DCA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713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B802D1-6A33-4662-9915-925421589AE1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3509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791FE6-9F70-4780-BF2E-384899E4EA7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9458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8F9C6F-BBCD-443B-A306-CAABDCEE7B4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9343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4A05E7-E2B9-4E12-BB94-A2C19BA1B94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152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779CF4-52DC-4C90-894E-72F068B6DD29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990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4534F7-5CEB-44A7-A70F-C21918298E1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1063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FA49FA-7B99-4DD0-9D30-689232F0B86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9335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1420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1420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8EB73E-C884-4273-9F7C-5C65EE22C5D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1821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0A74D3-E40C-4061-98B4-28E668E9506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0283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911C77-C2FD-4375-8EA6-C90A938327D1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8842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E83EBC-F906-4DF3-9135-E9A09994E8E0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4328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1984375"/>
            <a:ext cx="40640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1984375"/>
            <a:ext cx="40640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00B82E-3954-4702-80A3-268791A7792A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502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25CD28-8E06-4CD4-BC59-74E4A18E45B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0617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7F28B1-4DAE-471B-8B1D-DCB5CBA121D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2433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1015FE-8A77-4950-9EE9-CDF5186AABF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4796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FB376D-39EB-4892-A79B-CD0098D0407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8982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601425-AE3D-40A2-AD07-E1C5AAA8D136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6716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A40A48-51A2-4403-B587-CE485CCFC36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8837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F9B565-4364-4AF4-A69F-A07D550F093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8856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554038"/>
            <a:ext cx="2159000" cy="5602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0725" y="554038"/>
            <a:ext cx="6327775" cy="5602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A2A4F1-28AD-4949-85A6-BDDBC0B94B4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9038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8ABAFE-2285-4100-98BB-30B2A4AE6AB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1164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033BCC-D305-4CA6-B8B4-CC2E218C1AC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0502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02D10C-D085-4C1D-9172-0905A0990C7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3965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CDDD41-357D-4246-8CC0-F2E5B43F0DD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6608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2160588"/>
            <a:ext cx="445928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2160588"/>
            <a:ext cx="44608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8AE39A-7048-4C17-8CBD-ED3E196AFDB0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9030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5BF8F-CF99-4632-BDFC-6DC9209E2F4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3379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BD0661-03E1-49A8-95A5-96604848C9A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0142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0A9344-926D-4E97-AF18-B550CEF8F860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7818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7C9052-EDA5-4125-9F0E-D3506810AA4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8195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A75B53-1614-4EA9-AA0C-368D0F4E71C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7483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A9F8DA-C072-418C-9653-2FB8848F21B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0301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83E508-F221-4E2A-B5B8-2829BBF4CBB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3044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42DBA1-8C89-4918-9103-91DA20D8DD7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633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319488-4CDB-44ED-B76A-FAB71C2A82CA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3293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B426FF-8A29-467F-BEE6-447AA8DDD82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4574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6C0692-3CBD-4018-B408-ED4372474D2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436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351338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24463" y="1979613"/>
            <a:ext cx="4351337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21ECB1-A0B8-47F6-BDF5-D84BD9433DD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359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F16CB5-D29D-4E0C-9967-EF8A0B3F17A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8406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2A5485-A740-4BC1-A4C4-2986509423A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4127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105B1D-91F9-474C-A877-4D9E8425DBCB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0583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E7F642-F65B-4003-AEB9-A7056A6B802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7394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B3D46F-2644-44C2-8AB0-178474D7481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47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F557AE-0007-438E-8FE0-376E38DDED61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2373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181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181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A6137B-224C-46D2-A773-008B991C841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3928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47A276-FFFA-4801-B8F5-850DCA7D012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65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002619-EE55-487F-827C-7A62134893E0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7910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D416B5-4C79-49E8-B26E-02C44CA7FA3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191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776FAB-BF8D-4760-A123-6E122B66F6C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34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EB9F9B-6018-4694-8356-5D39914EB30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3900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0A4F74-A3BD-44CD-978D-1EE571A0C0A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8872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71A28C-06C6-4A85-93AD-568A2B6D143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935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F2E0ED-18BF-43EC-B855-B1E11F643E2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9956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DB1DDD-AB79-4C63-AB50-2A5E47EE1E4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1437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6E6A10-8D61-4AC5-8DE4-E7AC3941A94A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9452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F8FA75-DCF6-4D16-B339-A2AA962DF00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6683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36550"/>
            <a:ext cx="2266950" cy="59642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36550"/>
            <a:ext cx="6653212" cy="59642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7B9474-DDC8-49EC-9FBF-CF0EB66FAEF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544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102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9" Type="http://schemas.openxmlformats.org/officeDocument/2006/relationships/image" Target="../media/image10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0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1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1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DB00E1D-7621-4CFE-81B7-3349BF7B991F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</p:bodyStyle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203569" y="7006701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pPr lvl="0"/>
            <a:fld id="{9DB00E1D-7621-4CFE-81B7-3349BF7B991F}" type="slidenum">
              <a:rPr lang="en-US" smtClean="0"/>
              <a:pPr lvl="0"/>
              <a:t>‹Nr.›</a:t>
            </a:fld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8505" y="280123"/>
            <a:ext cx="1932120" cy="727969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80123"/>
            <a:ext cx="1344083" cy="7279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360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txStyles>
    <p:titleStyle>
      <a:lvl1pPr algn="l" defTabSz="503972" rtl="0" eaLnBrk="1" latinLnBrk="0" hangingPunct="1"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938" indent="-257938" algn="l" defTabSz="503972" rtl="0" eaLnBrk="1" latinLnBrk="0" hangingPunct="1">
        <a:spcBef>
          <a:spcPts val="1323"/>
        </a:spcBef>
        <a:buClrTx/>
        <a:buSzPct val="100000"/>
        <a:buFont typeface="Wingdings" charset="2"/>
        <a:buChar char="§"/>
        <a:defRPr lang="de-DE" sz="26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ct val="20000"/>
        </a:spcBef>
        <a:buFont typeface="Wingdings" charset="2"/>
        <a:buChar char="§"/>
        <a:defRPr lang="de-DE" sz="22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ct val="20000"/>
        </a:spcBef>
        <a:buFont typeface="Wingdings" charset="2"/>
        <a:buChar char="§"/>
        <a:defRPr lang="de-DE" sz="22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203569" y="7006702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fld id="{9D56E8F8-4A2E-934D-B7A3-5A53DFF92968}" type="datetime1">
              <a:rPr lang="de-DE" smtClean="0"/>
              <a:pPr/>
              <a:t>05.11.2018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505" y="280123"/>
            <a:ext cx="1932120" cy="727969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80123"/>
            <a:ext cx="1344083" cy="7279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669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</p:sldLayoutIdLst>
  <p:hf sldNum="0" hdr="0"/>
  <p:txStyles>
    <p:titleStyle>
      <a:lvl1pPr algn="l" defTabSz="503920" rtl="0" eaLnBrk="1" latinLnBrk="0" hangingPunct="1"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912" indent="-257912" algn="l" defTabSz="503920" rtl="0" eaLnBrk="1" latinLnBrk="0" hangingPunct="1">
        <a:spcBef>
          <a:spcPts val="1323"/>
        </a:spcBef>
        <a:buClrTx/>
        <a:buSzPct val="100000"/>
        <a:buFont typeface="Wingdings" charset="2"/>
        <a:buChar char="§"/>
        <a:defRPr lang="de-DE" sz="26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503920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259799" indent="-251960" algn="l" defTabSz="503920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763717" indent="-251960" algn="l" defTabSz="503920" rtl="0" eaLnBrk="1" latinLnBrk="0" hangingPunct="1">
        <a:spcBef>
          <a:spcPct val="20000"/>
        </a:spcBef>
        <a:buFont typeface="Wingdings" charset="2"/>
        <a:buChar char="§"/>
        <a:defRPr lang="de-DE" sz="22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267637" indent="-251960" algn="l" defTabSz="503920" rtl="0" eaLnBrk="1" latinLnBrk="0" hangingPunct="1">
        <a:spcBef>
          <a:spcPct val="20000"/>
        </a:spcBef>
        <a:buFont typeface="Wingdings" charset="2"/>
        <a:buChar char="§"/>
        <a:defRPr lang="de-DE" sz="22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771557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203569" y="7006704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fld id="{F611D201-55E0-4A31-9547-9EA30A041E4D}" type="datetimeFigureOut">
              <a:rPr lang="de-DE" smtClean="0"/>
              <a:pPr/>
              <a:t>05.11.2018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7006704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8088" y="259677"/>
            <a:ext cx="2252537" cy="636520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9676"/>
            <a:ext cx="1566982" cy="636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360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</p:sldLayoutIdLst>
  <p:txStyles>
    <p:titleStyle>
      <a:lvl1pPr algn="l" defTabSz="503868" rtl="0" eaLnBrk="1" latinLnBrk="0" hangingPunct="1"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885" indent="-257885" algn="l" defTabSz="503868" rtl="0" eaLnBrk="1" latinLnBrk="0" hangingPunct="1">
        <a:spcBef>
          <a:spcPts val="1323"/>
        </a:spcBef>
        <a:buClrTx/>
        <a:buSzPct val="100000"/>
        <a:buFont typeface="Wingdings" charset="2"/>
        <a:buChar char="§"/>
        <a:defRPr lang="de-DE" sz="26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818784" indent="-314916" algn="l" defTabSz="503868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259669" indent="-251934" algn="l" defTabSz="503868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763534" indent="-251934" algn="l" defTabSz="503868" rtl="0" eaLnBrk="1" latinLnBrk="0" hangingPunct="1">
        <a:spcBef>
          <a:spcPct val="20000"/>
        </a:spcBef>
        <a:buFont typeface="Wingdings" charset="2"/>
        <a:buChar char="§"/>
        <a:defRPr lang="de-DE" sz="22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267402" indent="-251934" algn="l" defTabSz="503868" rtl="0" eaLnBrk="1" latinLnBrk="0" hangingPunct="1">
        <a:spcBef>
          <a:spcPct val="20000"/>
        </a:spcBef>
        <a:buFont typeface="Wingdings" charset="2"/>
        <a:buChar char="§"/>
        <a:defRPr lang="de-DE" sz="22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771269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136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003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870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8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4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2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68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35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01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69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36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203569" y="7006705"/>
            <a:ext cx="2352146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fld id="{9D56E8F8-4A2E-934D-B7A3-5A53DFF92968}" type="datetime1">
              <a:rPr lang="de-DE" smtClean="0"/>
              <a:pPr/>
              <a:t>05.11.2018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7006705"/>
            <a:ext cx="2352146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8088" y="259677"/>
            <a:ext cx="2252537" cy="63652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9677"/>
            <a:ext cx="1566982" cy="636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669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</p:sldLayoutIdLst>
  <p:hf sldNum="0" hdr="0"/>
  <p:txStyles>
    <p:titleStyle>
      <a:lvl1pPr algn="l" defTabSz="503816" rtl="0" eaLnBrk="1" latinLnBrk="0" hangingPunct="1"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858" indent="-257858" algn="l" defTabSz="503816" rtl="0" eaLnBrk="1" latinLnBrk="0" hangingPunct="1">
        <a:spcBef>
          <a:spcPts val="1323"/>
        </a:spcBef>
        <a:buClrTx/>
        <a:buSzPct val="100000"/>
        <a:buFont typeface="Wingdings" charset="2"/>
        <a:buChar char="§"/>
        <a:defRPr lang="de-DE" sz="26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818699" indent="-314883" algn="l" defTabSz="503816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259539" indent="-251908" algn="l" defTabSz="503816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763352" indent="-251908" algn="l" defTabSz="503816" rtl="0" eaLnBrk="1" latinLnBrk="0" hangingPunct="1">
        <a:spcBef>
          <a:spcPct val="20000"/>
        </a:spcBef>
        <a:buFont typeface="Wingdings" charset="2"/>
        <a:buChar char="§"/>
        <a:defRPr lang="de-DE" sz="22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267167" indent="-251908" algn="l" defTabSz="503816" rtl="0" eaLnBrk="1" latinLnBrk="0" hangingPunct="1">
        <a:spcBef>
          <a:spcPct val="20000"/>
        </a:spcBef>
        <a:buFont typeface="Wingdings" charset="2"/>
        <a:buChar char="§"/>
        <a:defRPr lang="de-DE" sz="22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770982" indent="-251908" algn="l" defTabSz="5038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797" indent="-251908" algn="l" defTabSz="5038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612" indent="-251908" algn="l" defTabSz="5038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426" indent="-251908" algn="l" defTabSz="5038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16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30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445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259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074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888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703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518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360000" y="301320"/>
            <a:ext cx="828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13600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015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435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8913801-390C-4754-987B-C7F79846A4A8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198A8A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6225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792000"/>
            <a:ext cx="9071640" cy="41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537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537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37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D4AB042-48FD-41F2-B51D-C0C520FF9218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6EC5A25-BA46-4FD8-83A7-E0EF6F0D9000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2165039"/>
            <a:ext cx="9071640" cy="427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99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315FFB4-0495-4F0F-8929-2F913113FF2B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720000" y="553320"/>
            <a:ext cx="864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900000" y="1985039"/>
            <a:ext cx="8280000" cy="417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3366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3366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3366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612000" y="645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45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083360" y="645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21E66D7-C758-4C09-9EA8-32D2E3CDC6AB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solidFill>
            <a:srgbClr val="280099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2160000"/>
            <a:ext cx="9071640" cy="4598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E6E6FF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E6E6FF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E6E6FF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7BDC9FB-4D81-4707-AD07-6AF43D68DCEE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0000" y="1980000"/>
            <a:ext cx="8855640" cy="41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612000" y="6563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555360" y="6563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335360" y="6563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D2923D9-7B44-4579-B85C-EC3744B4E62A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solidFill>
            <a:srgbClr val="280099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37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53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008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671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671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671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7987980-466C-4680-9051-8A861849C5D5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solidFill>
            <a:srgbClr val="000080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6858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>
                <a:solidFill>
                  <a:srgbClr val="000000"/>
                </a:solidFill>
              </a:rPr>
              <a:t>Die </a:t>
            </a:r>
            <a:r>
              <a:rPr lang="en-US" u="sng" dirty="0" err="1">
                <a:solidFill>
                  <a:srgbClr val="000000"/>
                </a:solidFill>
              </a:rPr>
              <a:t>Fachschaft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Chemie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1009650" y="2286000"/>
            <a:ext cx="9070975" cy="4530725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en-US"/>
              <a:t>Alle Studierenden des Fachbereichs Chemie</a:t>
            </a:r>
          </a:p>
          <a:p>
            <a:pPr lvl="0" algn="ctr">
              <a:buNone/>
            </a:pPr>
            <a:r>
              <a:rPr lang="en-US"/>
              <a:t>(Studierendenausweis Kennnummer 3)</a:t>
            </a:r>
          </a:p>
          <a:p>
            <a:pPr lvl="0" algn="ctr">
              <a:buNone/>
            </a:pPr>
            <a:endParaRPr lang="en-US"/>
          </a:p>
          <a:p>
            <a:pPr lvl="0" algn="ctr">
              <a:buNone/>
            </a:pPr>
            <a:r>
              <a:rPr lang="en-US"/>
              <a:t>Im alltäglichen Sprachgebrauch ist damit meist der Fachschaftsrat oder der Fachschaftsraum gemeint</a:t>
            </a:r>
          </a:p>
          <a:p>
            <a:pPr lvl="0" algn="ctr">
              <a:buNone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359792" y="539477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>
                <a:solidFill>
                  <a:srgbClr val="000000"/>
                </a:solidFill>
              </a:rPr>
              <a:t>Das ECTS-</a:t>
            </a:r>
            <a:r>
              <a:rPr lang="en-US" u="sng" dirty="0" err="1">
                <a:solidFill>
                  <a:srgbClr val="000000"/>
                </a:solidFill>
              </a:rPr>
              <a:t>Leistungspunktsystem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1828800"/>
            <a:ext cx="9070975" cy="5002213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en-US"/>
              <a:t>ECTS repräsentieren den Arbeitsaufwand und werden für erbrachte Studienleistungen (Klausuren, Praktika, etc.) vergeben</a:t>
            </a:r>
          </a:p>
          <a:p>
            <a:pPr lvl="0" algn="ctr">
              <a:buNone/>
            </a:pPr>
            <a:endParaRPr lang="en-US"/>
          </a:p>
          <a:p>
            <a:pPr lvl="0" algn="ctr">
              <a:buNone/>
            </a:pPr>
            <a:r>
              <a:rPr lang="en-US"/>
              <a:t>1 LP = 30 Arbeitsstunden</a:t>
            </a:r>
          </a:p>
          <a:p>
            <a:pPr lvl="0" algn="ctr">
              <a:buNone/>
            </a:pPr>
            <a:r>
              <a:rPr lang="en-US"/>
              <a:t>(Vorbereitung, Vorlesung, Nachbereitung)</a:t>
            </a:r>
          </a:p>
          <a:p>
            <a:pPr lvl="0" algn="ctr">
              <a:buNone/>
            </a:pPr>
            <a:endParaRPr lang="en-US"/>
          </a:p>
          <a:p>
            <a:pPr lvl="0" algn="ctr">
              <a:buNone/>
            </a:pPr>
            <a:r>
              <a:rPr lang="en-US"/>
              <a:t>Zum Erreichen des Bachelors werden 180 ECTS benötigt (Bachelorarbeit gibt 13 LP)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>
                <a:solidFill>
                  <a:srgbClr val="000000"/>
                </a:solidFill>
              </a:rPr>
              <a:t>Bachelor </a:t>
            </a:r>
            <a:r>
              <a:rPr lang="en-US" u="sng" dirty="0" err="1">
                <a:solidFill>
                  <a:srgbClr val="000000"/>
                </a:solidFill>
              </a:rPr>
              <a:t>Chemie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43000" y="1828800"/>
            <a:ext cx="7543799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566738"/>
            <a:ext cx="9070975" cy="630942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Studienverlauf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68742" y="3636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6" name="Grafik 1"/>
          <p:cNvPicPr/>
          <p:nvPr/>
        </p:nvPicPr>
        <p:blipFill>
          <a:blip r:embed="rId3"/>
          <a:stretch>
            <a:fillRect/>
          </a:stretch>
        </p:blipFill>
        <p:spPr>
          <a:xfrm>
            <a:off x="468280" y="1708135"/>
            <a:ext cx="6715172" cy="292895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9718" y="1279507"/>
            <a:ext cx="2021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 smtClean="0"/>
              <a:t>Bachelor Chemie:</a:t>
            </a:r>
            <a:endParaRPr lang="de-DE" sz="2000" u="sng" dirty="0"/>
          </a:p>
        </p:txBody>
      </p:sp>
      <p:pic>
        <p:nvPicPr>
          <p:cNvPr id="8" name="Grafik 2"/>
          <p:cNvPicPr/>
          <p:nvPr/>
        </p:nvPicPr>
        <p:blipFill>
          <a:blip r:embed="rId4"/>
          <a:stretch>
            <a:fillRect/>
          </a:stretch>
        </p:blipFill>
        <p:spPr>
          <a:xfrm>
            <a:off x="468280" y="4494217"/>
            <a:ext cx="6786610" cy="2928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6858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Stundenplan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im</a:t>
            </a:r>
            <a:r>
              <a:rPr lang="en-US" u="sng" dirty="0">
                <a:solidFill>
                  <a:srgbClr val="000000"/>
                </a:solidFill>
              </a:rPr>
              <a:t> 1. Semester</a:t>
            </a:r>
          </a:p>
        </p:txBody>
      </p:sp>
      <p:pic>
        <p:nvPicPr>
          <p:cNvPr id="5" name="Grafik 4" descr="Screenshot_2018-10-08 KIS-Off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0945"/>
            <a:ext cx="10080625" cy="5252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3966" y="1493821"/>
            <a:ext cx="7143800" cy="364333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5404" y="1065193"/>
            <a:ext cx="6704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 smtClean="0"/>
              <a:t>Bachelor Chemie mit Schwerpunkt Wirtschaftswissenschaften:</a:t>
            </a:r>
            <a:endParaRPr lang="de-DE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1090" y="1279507"/>
            <a:ext cx="5357850" cy="628016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82528" y="993755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 smtClean="0"/>
              <a:t>Bachelor Lebensmittelchemie:</a:t>
            </a:r>
            <a:endParaRPr lang="de-DE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566738"/>
            <a:ext cx="9070975" cy="1262062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Allgemeines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zum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Studienbeginn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2057400"/>
            <a:ext cx="9601200" cy="4530725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l"/>
            <a:r>
              <a:rPr lang="en-US" dirty="0" err="1"/>
              <a:t>Übungen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in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Vorlesung</a:t>
            </a:r>
            <a:r>
              <a:rPr lang="en-US" dirty="0"/>
              <a:t> </a:t>
            </a:r>
            <a:r>
              <a:rPr lang="en-US" dirty="0" err="1"/>
              <a:t>eingeteilt</a:t>
            </a:r>
            <a:r>
              <a:rPr lang="en-US" dirty="0"/>
              <a:t>, </a:t>
            </a:r>
            <a:r>
              <a:rPr lang="en-US" dirty="0" err="1"/>
              <a:t>tragt</a:t>
            </a:r>
            <a:r>
              <a:rPr lang="en-US" dirty="0"/>
              <a:t> </a:t>
            </a:r>
            <a:r>
              <a:rPr lang="en-US" dirty="0" err="1"/>
              <a:t>euch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passenden</a:t>
            </a:r>
            <a:r>
              <a:rPr lang="en-US" dirty="0"/>
              <a:t> </a:t>
            </a:r>
            <a:r>
              <a:rPr lang="en-US" dirty="0" err="1"/>
              <a:t>Terminen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, </a:t>
            </a:r>
            <a:r>
              <a:rPr lang="en-US" dirty="0" err="1"/>
              <a:t>achtet</a:t>
            </a:r>
            <a:r>
              <a:rPr lang="en-US" dirty="0"/>
              <a:t> auf </a:t>
            </a:r>
            <a:r>
              <a:rPr lang="en-US" dirty="0" err="1"/>
              <a:t>Überschneidungen</a:t>
            </a:r>
            <a:r>
              <a:rPr lang="en-US" dirty="0"/>
              <a:t>!</a:t>
            </a:r>
          </a:p>
          <a:p>
            <a:pPr lvl="0" algn="l"/>
            <a:r>
              <a:rPr lang="en-US" dirty="0" err="1">
                <a:solidFill>
                  <a:srgbClr val="000000"/>
                </a:solidFill>
              </a:rPr>
              <a:t>Anmeldungen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Praktika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KIS-Office </a:t>
            </a:r>
            <a:r>
              <a:rPr lang="en-US" dirty="0" err="1">
                <a:solidFill>
                  <a:srgbClr val="000000"/>
                </a:solidFill>
              </a:rPr>
              <a:t>oder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entsprechenden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Sekretariat</a:t>
            </a:r>
            <a:endParaRPr lang="en-US" dirty="0">
              <a:solidFill>
                <a:srgbClr val="000000"/>
              </a:solidFill>
            </a:endParaRPr>
          </a:p>
          <a:p>
            <a:pPr lvl="0" algn="l"/>
            <a:r>
              <a:rPr lang="en-US" dirty="0" err="1">
                <a:solidFill>
                  <a:srgbClr val="000000"/>
                </a:solidFill>
              </a:rPr>
              <a:t>Anmeldung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Prüfungen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QIS-Office</a:t>
            </a:r>
          </a:p>
          <a:p>
            <a:pPr lvl="0" algn="l">
              <a:buNone/>
            </a:pP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err="1" smtClean="0">
                <a:solidFill>
                  <a:srgbClr val="000000"/>
                </a:solidFill>
              </a:rPr>
              <a:t>oder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Prüfungsamt</a:t>
            </a:r>
            <a:endParaRPr lang="en-US" dirty="0">
              <a:solidFill>
                <a:srgbClr val="000000"/>
              </a:solidFill>
            </a:endParaRPr>
          </a:p>
          <a:p>
            <a:pPr lvl="0" algn="l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1. Semester  </a:t>
            </a:r>
            <a:r>
              <a:rPr lang="en-US" dirty="0" err="1">
                <a:solidFill>
                  <a:srgbClr val="000000"/>
                </a:solidFill>
              </a:rPr>
              <a:t>ausschließlich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Prüfungsamt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Prüfungen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253966" y="1208069"/>
            <a:ext cx="9072563" cy="5375831"/>
          </a:xfrm>
          <a:prstGeom prst="rect">
            <a:avLst/>
          </a:prstGeo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/>
              <a:t>40%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i.d.R</a:t>
            </a:r>
            <a:r>
              <a:rPr lang="en-US" dirty="0"/>
              <a:t>. </a:t>
            </a:r>
            <a:r>
              <a:rPr lang="en-US" dirty="0" err="1"/>
              <a:t>erreicht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bestehen</a:t>
            </a:r>
            <a:r>
              <a:rPr lang="en-US" dirty="0"/>
              <a:t> (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Mathe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30%,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Lemi</a:t>
            </a:r>
            <a:r>
              <a:rPr lang="en-US" dirty="0"/>
              <a:t>/</a:t>
            </a:r>
            <a:r>
              <a:rPr lang="en-US" dirty="0" err="1"/>
              <a:t>Toxikologie</a:t>
            </a:r>
            <a:r>
              <a:rPr lang="en-US" dirty="0"/>
              <a:t> </a:t>
            </a:r>
            <a:r>
              <a:rPr lang="en-US" dirty="0" err="1"/>
              <a:t>Prüfungen</a:t>
            </a:r>
            <a:r>
              <a:rPr lang="en-US" dirty="0"/>
              <a:t> 50%)</a:t>
            </a:r>
          </a:p>
          <a:p>
            <a:pPr lvl="0"/>
            <a:r>
              <a:rPr lang="en-US" dirty="0"/>
              <a:t>Pro </a:t>
            </a:r>
            <a:r>
              <a:rPr lang="en-US" dirty="0" err="1"/>
              <a:t>Prüfung</a:t>
            </a:r>
            <a:r>
              <a:rPr lang="en-US" dirty="0"/>
              <a:t> hat man 3 </a:t>
            </a:r>
            <a:r>
              <a:rPr lang="en-US" dirty="0" err="1" smtClean="0"/>
              <a:t>schriftliche</a:t>
            </a:r>
            <a:r>
              <a:rPr lang="en-US" dirty="0" smtClean="0"/>
              <a:t> </a:t>
            </a:r>
            <a:r>
              <a:rPr lang="en-US" dirty="0" err="1" smtClean="0"/>
              <a:t>Versuche</a:t>
            </a:r>
            <a:r>
              <a:rPr lang="en-US" dirty="0" smtClean="0"/>
              <a:t> </a:t>
            </a:r>
            <a:r>
              <a:rPr lang="en-US" dirty="0"/>
              <a:t>um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bestehen</a:t>
            </a:r>
            <a:r>
              <a:rPr lang="en-US" dirty="0"/>
              <a:t>, </a:t>
            </a:r>
            <a:r>
              <a:rPr lang="en-US" dirty="0" err="1"/>
              <a:t>fällt</a:t>
            </a:r>
            <a:r>
              <a:rPr lang="en-US" dirty="0"/>
              <a:t> man </a:t>
            </a:r>
            <a:r>
              <a:rPr lang="en-US" dirty="0" err="1"/>
              <a:t>beim</a:t>
            </a:r>
            <a:r>
              <a:rPr lang="en-US" dirty="0"/>
              <a:t> </a:t>
            </a:r>
            <a:r>
              <a:rPr lang="en-US" dirty="0" err="1"/>
              <a:t>Drittversuch</a:t>
            </a:r>
            <a:r>
              <a:rPr lang="en-US" dirty="0"/>
              <a:t> </a:t>
            </a:r>
            <a:r>
              <a:rPr lang="en-US" dirty="0" err="1"/>
              <a:t>erneut</a:t>
            </a:r>
            <a:r>
              <a:rPr lang="en-US" dirty="0"/>
              <a:t> </a:t>
            </a:r>
            <a:r>
              <a:rPr lang="en-US" dirty="0" err="1" smtClean="0"/>
              <a:t>durch</a:t>
            </a:r>
            <a:r>
              <a:rPr smtClean="0"/>
              <a:t>, besteht die Möglichkeit auf eine 4. mündliche Ergänzungsprüfung</a:t>
            </a:r>
            <a:endParaRPr lang="en-US" dirty="0"/>
          </a:p>
          <a:p>
            <a:pPr lvl="0"/>
            <a:r>
              <a:rPr lang="en-US" dirty="0"/>
              <a:t>Pro </a:t>
            </a:r>
            <a:r>
              <a:rPr lang="en-US" dirty="0" err="1"/>
              <a:t>Praktikum</a:t>
            </a:r>
            <a:r>
              <a:rPr lang="en-US" dirty="0"/>
              <a:t> hat man 2 </a:t>
            </a:r>
            <a:r>
              <a:rPr lang="en-US" dirty="0" err="1"/>
              <a:t>Versuche</a:t>
            </a:r>
            <a:r>
              <a:rPr lang="en-US" dirty="0"/>
              <a:t> um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bestehen</a:t>
            </a:r>
            <a:r>
              <a:rPr lang="en-US" dirty="0"/>
              <a:t>, </a:t>
            </a:r>
            <a:r>
              <a:rPr lang="en-US" dirty="0" err="1"/>
              <a:t>fällt</a:t>
            </a:r>
            <a:r>
              <a:rPr lang="en-US" dirty="0"/>
              <a:t> man </a:t>
            </a:r>
            <a:r>
              <a:rPr lang="en-US" dirty="0" err="1"/>
              <a:t>beim</a:t>
            </a:r>
            <a:r>
              <a:rPr lang="en-US" dirty="0"/>
              <a:t> </a:t>
            </a:r>
            <a:r>
              <a:rPr lang="en-US" dirty="0" err="1"/>
              <a:t>Zweitversuch</a:t>
            </a:r>
            <a:r>
              <a:rPr lang="en-US" dirty="0"/>
              <a:t> </a:t>
            </a:r>
            <a:r>
              <a:rPr lang="en-US" dirty="0" err="1"/>
              <a:t>erneut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, </a:t>
            </a:r>
            <a:r>
              <a:rPr lang="en-US" dirty="0" err="1"/>
              <a:t>verliert</a:t>
            </a:r>
            <a:r>
              <a:rPr lang="en-US" dirty="0"/>
              <a:t> man den </a:t>
            </a:r>
            <a:r>
              <a:rPr lang="en-US" dirty="0" err="1"/>
              <a:t>Prüfungsanspruch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Wichtige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Dokumente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  <a:prstGeom prst="rect">
            <a:avLst/>
          </a:prstGeo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Jeder Student sollte sich zumindest einmal folgende Dokumente durchgelesen haben:</a:t>
            </a:r>
          </a:p>
          <a:p>
            <a:pPr lvl="0"/>
            <a:endParaRPr lang="en-US"/>
          </a:p>
          <a:p>
            <a:pPr lvl="0"/>
            <a:r>
              <a:rPr lang="en-US"/>
              <a:t>Prüfungsordnung</a:t>
            </a:r>
          </a:p>
          <a:p>
            <a:pPr lvl="0"/>
            <a:r>
              <a:rPr lang="en-US"/>
              <a:t>Studienverlaufsplan</a:t>
            </a:r>
          </a:p>
          <a:p>
            <a:pPr lvl="0"/>
            <a:r>
              <a:rPr lang="en-US"/>
              <a:t>Modulhandbuch (!!!)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Überlebenstipps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1009650" y="1677988"/>
            <a:ext cx="9070975" cy="5181600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Macht die Übungen</a:t>
            </a:r>
          </a:p>
          <a:p>
            <a:pPr lvl="0"/>
            <a:r>
              <a:rPr lang="en-US"/>
              <a:t>Altklausuren eignen sich hervorragend zum lernen</a:t>
            </a:r>
          </a:p>
          <a:p>
            <a:pPr lvl="0"/>
            <a:r>
              <a:rPr lang="en-US"/>
              <a:t>Bildet Lerngruppen</a:t>
            </a:r>
          </a:p>
          <a:p>
            <a:pPr lvl="0"/>
            <a:r>
              <a:rPr lang="en-US"/>
              <a:t>Geht in die Vorlesungen</a:t>
            </a:r>
          </a:p>
          <a:p>
            <a:pPr lvl="0"/>
            <a:r>
              <a:rPr lang="en-US"/>
              <a:t>Nachbereiten der Vorlesung während des Semesters</a:t>
            </a:r>
          </a:p>
          <a:p>
            <a:pPr lvl="0"/>
            <a:r>
              <a:rPr lang="en-US"/>
              <a:t>Keine Scheu auch mal den Prof zu fragen</a:t>
            </a:r>
          </a:p>
          <a:p>
            <a:pPr lvl="0"/>
            <a:r>
              <a:rPr lang="en-US"/>
              <a:t>...Vergesst den Indikator nicht ;)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566738"/>
            <a:ext cx="9070975" cy="630237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>
                <a:solidFill>
                  <a:srgbClr val="000000"/>
                </a:solidFill>
              </a:rPr>
              <a:t>Der </a:t>
            </a:r>
            <a:r>
              <a:rPr lang="en-US" u="sng" dirty="0" err="1">
                <a:solidFill>
                  <a:srgbClr val="000000"/>
                </a:solidFill>
              </a:rPr>
              <a:t>Fachschaftsrat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359792" y="1403573"/>
            <a:ext cx="9070975" cy="4530725"/>
          </a:xfrm>
          <a:prstGeom prst="rect">
            <a:avLst/>
          </a:prstGeo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en-US" dirty="0" err="1"/>
              <a:t>Studentische</a:t>
            </a:r>
            <a:r>
              <a:rPr lang="en-US" dirty="0"/>
              <a:t> </a:t>
            </a:r>
            <a:r>
              <a:rPr lang="en-US" dirty="0" err="1"/>
              <a:t>Vertretung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Studierenden</a:t>
            </a:r>
            <a:r>
              <a:rPr lang="en-US" dirty="0"/>
              <a:t> des </a:t>
            </a:r>
            <a:r>
              <a:rPr lang="en-US" dirty="0" err="1"/>
              <a:t>Fachbereichs</a:t>
            </a:r>
            <a:r>
              <a:rPr lang="en-US" dirty="0"/>
              <a:t> </a:t>
            </a:r>
            <a:r>
              <a:rPr lang="en-US" dirty="0" err="1"/>
              <a:t>Chemie</a:t>
            </a:r>
            <a:endParaRPr lang="en-US" dirty="0"/>
          </a:p>
          <a:p>
            <a:pPr marL="0" lvl="0" indent="-216000" algn="ctr">
              <a:buNone/>
            </a:pPr>
            <a:endParaRPr lang="en-US" dirty="0"/>
          </a:p>
          <a:p>
            <a:pPr marL="0" lvl="0" indent="-216000" algn="ctr">
              <a:buNone/>
            </a:pP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alltäglichen</a:t>
            </a:r>
            <a:r>
              <a:rPr lang="en-US" dirty="0"/>
              <a:t> </a:t>
            </a:r>
            <a:r>
              <a:rPr lang="en-US" dirty="0" err="1"/>
              <a:t>Sprachgebrauch</a:t>
            </a:r>
            <a:r>
              <a:rPr lang="en-US" dirty="0"/>
              <a:t> </a:t>
            </a:r>
            <a:r>
              <a:rPr lang="en-US" dirty="0" err="1"/>
              <a:t>meist</a:t>
            </a:r>
            <a:r>
              <a:rPr lang="en-US" dirty="0"/>
              <a:t> “</a:t>
            </a:r>
            <a:r>
              <a:rPr lang="en-US" dirty="0" err="1"/>
              <a:t>Fachschaft</a:t>
            </a:r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1262063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Viel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Spaß</a:t>
            </a:r>
            <a:r>
              <a:rPr lang="en-US" u="sng" dirty="0">
                <a:solidFill>
                  <a:srgbClr val="000000"/>
                </a:solidFill>
              </a:rPr>
              <a:t> und </a:t>
            </a:r>
            <a:r>
              <a:rPr lang="en-US" u="sng" dirty="0" err="1">
                <a:solidFill>
                  <a:srgbClr val="000000"/>
                </a:solidFill>
              </a:rPr>
              <a:t>Erfolg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152" y="1619597"/>
            <a:ext cx="4324350" cy="4989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935856" y="755501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Hochschulpolitische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Gremien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5896" y="1475581"/>
            <a:ext cx="8415338" cy="548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900113"/>
            <a:ext cx="9070975" cy="1262062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u="sng" dirty="0" err="1">
                <a:solidFill>
                  <a:srgbClr val="000000"/>
                </a:solidFill>
              </a:rPr>
              <a:t>Außerpolitische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Aufgaben</a:t>
            </a:r>
            <a:r>
              <a:rPr lang="en-US" u="sng" dirty="0">
                <a:solidFill>
                  <a:srgbClr val="000000"/>
                </a:solidFill>
              </a:rPr>
              <a:t> des </a:t>
            </a:r>
            <a:r>
              <a:rPr lang="en-US" u="sng" dirty="0" err="1">
                <a:solidFill>
                  <a:srgbClr val="000000"/>
                </a:solidFill>
              </a:rPr>
              <a:t>Fachschaftsrats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1009650" y="1951038"/>
            <a:ext cx="9070975" cy="4530725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 err="1">
                <a:solidFill>
                  <a:srgbClr val="000000"/>
                </a:solidFill>
              </a:rPr>
              <a:t>Kittelverkauf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Ansprechpartner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Problemen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Studium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Vorlesungsumfrage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Altklausuren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Erstsemesterveranstaltungen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Uniparty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LUMO/SOMO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900113"/>
            <a:ext cx="9072563" cy="1262062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Außerpolitische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Aufgaben</a:t>
            </a:r>
            <a:r>
              <a:rPr lang="en-US" u="sng" dirty="0">
                <a:solidFill>
                  <a:srgbClr val="000000"/>
                </a:solidFill>
              </a:rPr>
              <a:t> des </a:t>
            </a:r>
            <a:r>
              <a:rPr lang="en-US" u="sng" dirty="0" err="1">
                <a:solidFill>
                  <a:srgbClr val="000000"/>
                </a:solidFill>
              </a:rPr>
              <a:t>Fachschaftsrats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 err="1">
                <a:solidFill>
                  <a:srgbClr val="000000"/>
                </a:solidFill>
              </a:rPr>
              <a:t>Geschirr</a:t>
            </a:r>
            <a:r>
              <a:rPr lang="en-US" dirty="0">
                <a:solidFill>
                  <a:srgbClr val="000000"/>
                </a:solidFill>
              </a:rPr>
              <a:t>- und </a:t>
            </a:r>
            <a:r>
              <a:rPr lang="en-US" dirty="0" err="1">
                <a:solidFill>
                  <a:srgbClr val="000000"/>
                </a:solidFill>
              </a:rPr>
              <a:t>Spieleverleih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Getränkeverkauf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Kaffeeverkauf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Buchbindemaschine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Arbeitsplätze</a:t>
            </a:r>
            <a:r>
              <a:rPr lang="en-US" dirty="0">
                <a:solidFill>
                  <a:srgbClr val="000000"/>
                </a:solidFill>
              </a:rPr>
              <a:t> und Computer</a:t>
            </a: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mit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Internetzugang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Frühschoppen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566738"/>
            <a:ext cx="9070975" cy="1262062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>
                <a:solidFill>
                  <a:srgbClr val="000000"/>
                </a:solidFill>
              </a:rPr>
              <a:t>Der </a:t>
            </a:r>
            <a:r>
              <a:rPr lang="en-US" u="sng" dirty="0" err="1">
                <a:solidFill>
                  <a:srgbClr val="000000"/>
                </a:solidFill>
              </a:rPr>
              <a:t>Fachschaftsrat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2057400"/>
            <a:ext cx="9299575" cy="4530725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en-US" dirty="0" err="1"/>
              <a:t>Neuwahl</a:t>
            </a:r>
            <a:r>
              <a:rPr lang="en-US" dirty="0"/>
              <a:t> des </a:t>
            </a:r>
            <a:r>
              <a:rPr lang="en-US" dirty="0" err="1"/>
              <a:t>Fachschaftsrates</a:t>
            </a:r>
            <a:r>
              <a:rPr lang="en-US" dirty="0"/>
              <a:t> </a:t>
            </a:r>
            <a:r>
              <a:rPr lang="en-US" dirty="0" err="1"/>
              <a:t>jedes</a:t>
            </a:r>
            <a:r>
              <a:rPr lang="en-US" dirty="0"/>
              <a:t> Semester</a:t>
            </a:r>
          </a:p>
          <a:p>
            <a:pPr lvl="0">
              <a:buNone/>
            </a:pPr>
            <a:endParaRPr lang="en-US" dirty="0"/>
          </a:p>
          <a:p>
            <a:pPr lvl="0" algn="ctr">
              <a:buNone/>
            </a:pPr>
            <a:r>
              <a:rPr lang="en-US" dirty="0" err="1"/>
              <a:t>Vollversammlung</a:t>
            </a:r>
            <a:r>
              <a:rPr lang="en-US" dirty="0"/>
              <a:t> </a:t>
            </a:r>
            <a:r>
              <a:rPr smtClean="0"/>
              <a:t>07</a:t>
            </a:r>
            <a:r>
              <a:rPr lang="en-US" dirty="0" smtClean="0"/>
              <a:t>.11.18</a:t>
            </a:r>
            <a:endParaRPr lang="en-US" dirty="0"/>
          </a:p>
          <a:p>
            <a:pPr lvl="0" algn="ctr">
              <a:buNone/>
            </a:pPr>
            <a:r>
              <a:rPr lang="en-US" dirty="0"/>
              <a:t>17:15 </a:t>
            </a:r>
            <a:r>
              <a:rPr lang="en-US" dirty="0" err="1" smtClean="0"/>
              <a:t>Uhr</a:t>
            </a:r>
            <a:r>
              <a:rPr lang="en-US" dirty="0" smtClean="0"/>
              <a:t> – 52-203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Vokabular</a:t>
            </a:r>
            <a:r>
              <a:rPr lang="en-US" u="sng" dirty="0">
                <a:solidFill>
                  <a:srgbClr val="000000"/>
                </a:solidFill>
              </a:rPr>
              <a:t> der </a:t>
            </a:r>
            <a:r>
              <a:rPr lang="en-US" u="sng" dirty="0" err="1">
                <a:solidFill>
                  <a:srgbClr val="000000"/>
                </a:solidFill>
              </a:rPr>
              <a:t>Chemiestudenten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8" y="1350623"/>
            <a:ext cx="8477278" cy="5741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620838" y="685800"/>
            <a:ext cx="8459787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Sicherheitsunterweisung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1854200"/>
            <a:ext cx="9070975" cy="5110163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en-US" dirty="0"/>
              <a:t>SICHERHEIT </a:t>
            </a:r>
            <a:r>
              <a:rPr lang="en-US" dirty="0" err="1"/>
              <a:t>wird</a:t>
            </a:r>
            <a:r>
              <a:rPr lang="en-US" dirty="0"/>
              <a:t> in der </a:t>
            </a:r>
            <a:r>
              <a:rPr lang="en-US" dirty="0" err="1"/>
              <a:t>Chemie</a:t>
            </a:r>
            <a:r>
              <a:rPr lang="en-US" dirty="0"/>
              <a:t> </a:t>
            </a:r>
            <a:r>
              <a:rPr lang="en-US" dirty="0" err="1"/>
              <a:t>groß</a:t>
            </a:r>
            <a:r>
              <a:rPr lang="en-US" dirty="0"/>
              <a:t> </a:t>
            </a:r>
            <a:r>
              <a:rPr lang="en-US" dirty="0" err="1"/>
              <a:t>geschrieben</a:t>
            </a:r>
            <a:r>
              <a:rPr lang="en-US" dirty="0"/>
              <a:t>, die </a:t>
            </a:r>
            <a:r>
              <a:rPr lang="en-US" dirty="0" err="1"/>
              <a:t>Unterweisung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 smtClean="0"/>
              <a:t>Pflicht</a:t>
            </a:r>
            <a:endParaRPr lang="en-US" dirty="0"/>
          </a:p>
          <a:p>
            <a:pPr lvl="0" algn="ctr">
              <a:buNone/>
            </a:pPr>
            <a:endParaRPr lang="en-US" u="sng" dirty="0"/>
          </a:p>
          <a:p>
            <a:pPr lvl="0" algn="ctr">
              <a:buNone/>
            </a:pPr>
            <a:r>
              <a:rPr lang="en-US" u="sng" dirty="0" err="1"/>
              <a:t>Ohne</a:t>
            </a:r>
            <a:r>
              <a:rPr lang="en-US" dirty="0"/>
              <a:t> </a:t>
            </a:r>
            <a:r>
              <a:rPr lang="en-US" dirty="0" err="1" smtClean="0"/>
              <a:t>bescheinigte</a:t>
            </a:r>
            <a:r>
              <a:rPr lang="en-US" dirty="0" smtClean="0"/>
              <a:t> </a:t>
            </a:r>
            <a:r>
              <a:rPr lang="en-US" dirty="0" err="1"/>
              <a:t>Teilnahme</a:t>
            </a:r>
            <a:r>
              <a:rPr lang="en-US" dirty="0"/>
              <a:t> an der </a:t>
            </a:r>
            <a:r>
              <a:rPr lang="en-US" dirty="0" err="1"/>
              <a:t>Sicherheitsunterweisung</a:t>
            </a:r>
            <a:r>
              <a:rPr lang="en-US" dirty="0"/>
              <a:t> </a:t>
            </a:r>
            <a:r>
              <a:rPr lang="en-US" u="sng" dirty="0" err="1"/>
              <a:t>kein</a:t>
            </a:r>
            <a:r>
              <a:rPr lang="en-US" u="sng" dirty="0"/>
              <a:t> </a:t>
            </a:r>
            <a:r>
              <a:rPr lang="en-US" u="sng" dirty="0" err="1"/>
              <a:t>Praktikum</a:t>
            </a:r>
            <a:r>
              <a:rPr lang="en-US" dirty="0"/>
              <a:t>!</a:t>
            </a:r>
          </a:p>
          <a:p>
            <a:pPr lvl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 algn="l" rtl="0" hangingPunct="0">
              <a:buNone/>
            </a:pPr>
            <a:r>
              <a:rPr lang="en-US" sz="3200" dirty="0" err="1">
                <a:solidFill>
                  <a:srgbClr val="FF0000"/>
                </a:solidFill>
              </a:rPr>
              <a:t>Chemie</a:t>
            </a:r>
            <a:r>
              <a:rPr lang="en-US" dirty="0">
                <a:solidFill>
                  <a:srgbClr val="FF0000"/>
                </a:solidFill>
              </a:rPr>
              <a:t> 	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sz="3200" smtClean="0">
                <a:solidFill>
                  <a:srgbClr val="FF0000"/>
                </a:solidFill>
              </a:rPr>
              <a:t>22</a:t>
            </a:r>
            <a:r>
              <a:rPr lang="en-US" sz="3200" dirty="0" smtClean="0">
                <a:solidFill>
                  <a:srgbClr val="FF0000"/>
                </a:solidFill>
              </a:rPr>
              <a:t>.10.2018 </a:t>
            </a:r>
            <a:r>
              <a:rPr lang="en-US" sz="3200" dirty="0">
                <a:solidFill>
                  <a:srgbClr val="FF0000"/>
                </a:solidFill>
              </a:rPr>
              <a:t>		</a:t>
            </a:r>
            <a:r>
              <a:rPr lang="en-US" sz="3200" dirty="0" smtClean="0">
                <a:solidFill>
                  <a:srgbClr val="FF0000"/>
                </a:solidFill>
              </a:rPr>
              <a:t>12:15 (A-K) </a:t>
            </a:r>
            <a:r>
              <a:rPr sz="3200" smtClean="0">
                <a:solidFill>
                  <a:srgbClr val="FF0000"/>
                </a:solidFill>
              </a:rPr>
              <a:t>46</a:t>
            </a:r>
            <a:r>
              <a:rPr lang="en-US" sz="3200" dirty="0" smtClean="0">
                <a:solidFill>
                  <a:srgbClr val="FF0000"/>
                </a:solidFill>
              </a:rPr>
              <a:t>-215</a:t>
            </a:r>
            <a:endParaRPr lang="en-US" sz="3200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US" dirty="0" smtClean="0">
                <a:solidFill>
                  <a:srgbClr val="FFFFFF"/>
                </a:solidFill>
              </a:rPr>
              <a:t>       13111111                          1</a:t>
            </a:r>
            <a:r>
              <a:rPr smtClean="0">
                <a:solidFill>
                  <a:srgbClr val="FF0000"/>
                </a:solidFill>
              </a:rPr>
              <a:t>13:15</a:t>
            </a:r>
            <a:r>
              <a:rPr smtClean="0">
                <a:solidFill>
                  <a:srgbClr val="FFFFFF"/>
                </a:solidFill>
              </a:rPr>
              <a:t> </a:t>
            </a:r>
            <a:r>
              <a:rPr smtClean="0">
                <a:solidFill>
                  <a:srgbClr val="FF0000"/>
                </a:solidFill>
              </a:rPr>
              <a:t>(L-K) 46-215 </a:t>
            </a:r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755501"/>
            <a:ext cx="9072563" cy="1262063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 smtClean="0">
                <a:solidFill>
                  <a:srgbClr val="000000"/>
                </a:solidFill>
              </a:rPr>
              <a:t>Praktikum</a:t>
            </a:r>
            <a:r>
              <a:rPr lang="en-US" u="sng" dirty="0" smtClean="0">
                <a:solidFill>
                  <a:srgbClr val="000000"/>
                </a:solidFill>
              </a:rPr>
              <a:t> “</a:t>
            </a:r>
            <a:r>
              <a:rPr lang="en-US" u="sng" dirty="0" err="1" smtClean="0">
                <a:solidFill>
                  <a:srgbClr val="000000"/>
                </a:solidFill>
              </a:rPr>
              <a:t>Experimentelle</a:t>
            </a:r>
            <a:r>
              <a:rPr lang="en-US" u="sng" dirty="0" smtClean="0">
                <a:solidFill>
                  <a:srgbClr val="000000"/>
                </a:solidFill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</a:rPr>
              <a:t>Techniken</a:t>
            </a:r>
            <a:r>
              <a:rPr lang="en-US" u="sng" dirty="0" smtClean="0">
                <a:solidFill>
                  <a:srgbClr val="000000"/>
                </a:solidFill>
              </a:rPr>
              <a:t>”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968346" y="1565259"/>
            <a:ext cx="7747000" cy="4760913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 err="1"/>
              <a:t>Praktikum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anmeldepflichtig</a:t>
            </a:r>
            <a:endParaRPr lang="en-US" dirty="0"/>
          </a:p>
          <a:p>
            <a:pPr lvl="0"/>
            <a:r>
              <a:rPr lang="en-US" dirty="0" err="1"/>
              <a:t>Anmeldeschluss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smtClean="0">
                <a:solidFill>
                  <a:srgbClr val="FF0000"/>
                </a:solidFill>
              </a:rPr>
              <a:t>25</a:t>
            </a:r>
            <a:r>
              <a:rPr lang="en-US" dirty="0" smtClean="0">
                <a:solidFill>
                  <a:srgbClr val="FF0000"/>
                </a:solidFill>
              </a:rPr>
              <a:t>.10.2018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 err="1"/>
              <a:t>Vorbesprechung</a:t>
            </a:r>
            <a:r>
              <a:rPr lang="en-US" dirty="0"/>
              <a:t> </a:t>
            </a:r>
            <a:r>
              <a:rPr lang="en-US" dirty="0" err="1"/>
              <a:t>dazu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Pflicht</a:t>
            </a:r>
            <a:r>
              <a:rPr lang="en-US" dirty="0"/>
              <a:t>,</a:t>
            </a:r>
          </a:p>
          <a:p>
            <a:pPr lvl="0">
              <a:buNone/>
            </a:pPr>
            <a:r>
              <a:rPr lang="en-US" dirty="0"/>
              <a:t>→ </a:t>
            </a:r>
            <a:r>
              <a:rPr lang="en-US" dirty="0" err="1"/>
              <a:t>Aushang</a:t>
            </a:r>
            <a:r>
              <a:rPr lang="en-US" dirty="0"/>
              <a:t> </a:t>
            </a:r>
            <a:r>
              <a:rPr lang="en-US" dirty="0" err="1" smtClean="0"/>
              <a:t>beachten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smtClean="0">
                <a:solidFill>
                  <a:srgbClr val="FF0000"/>
                </a:solidFill>
              </a:rPr>
              <a:t>24</a:t>
            </a:r>
            <a:r>
              <a:rPr lang="en-US" dirty="0" smtClean="0">
                <a:solidFill>
                  <a:srgbClr val="FF0000"/>
                </a:solidFill>
              </a:rPr>
              <a:t>.10.2018; 15:30 in 52-207)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hemie_Folie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Office-Design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2_Office-Design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3_Office-Design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roundedrec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bluetitledow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yt-bluegre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yt-bluelinesgra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yt-organi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yt-ocea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yt-aqu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yt-sunris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Benutzerdefiniert</PresentationFormat>
  <Paragraphs>81</Paragraphs>
  <Slides>20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13</vt:i4>
      </vt:variant>
      <vt:variant>
        <vt:lpstr>Folientitel</vt:lpstr>
      </vt:variant>
      <vt:variant>
        <vt:i4>20</vt:i4>
      </vt:variant>
    </vt:vector>
  </HeadingPairs>
  <TitlesOfParts>
    <vt:vector size="33" baseType="lpstr">
      <vt:lpstr>Standard</vt:lpstr>
      <vt:lpstr>lyt-roundedrect</vt:lpstr>
      <vt:lpstr>lyt-bluetitledown</vt:lpstr>
      <vt:lpstr>lyt-bluegrey</vt:lpstr>
      <vt:lpstr>lyt-bluelinesgrad</vt:lpstr>
      <vt:lpstr>lyt-organic</vt:lpstr>
      <vt:lpstr>lyt-ocean</vt:lpstr>
      <vt:lpstr>lyt-aqua</vt:lpstr>
      <vt:lpstr>lyt-sunrise</vt:lpstr>
      <vt:lpstr>Chemie_Folie</vt:lpstr>
      <vt:lpstr>1_Office-Design</vt:lpstr>
      <vt:lpstr>2_Office-Design</vt:lpstr>
      <vt:lpstr>3_Office-Design</vt:lpstr>
      <vt:lpstr>Die Fachschaft Chemie</vt:lpstr>
      <vt:lpstr>Der Fachschaftsrat</vt:lpstr>
      <vt:lpstr>Hochschulpolitische Gremien</vt:lpstr>
      <vt:lpstr>Außerpolitische Aufgaben des Fachschaftsrats</vt:lpstr>
      <vt:lpstr>Außerpolitische Aufgaben des Fachschaftsrats</vt:lpstr>
      <vt:lpstr>Der Fachschaftsrat</vt:lpstr>
      <vt:lpstr>Vokabular der Chemiestudenten</vt:lpstr>
      <vt:lpstr>Sicherheitsunterweisung</vt:lpstr>
      <vt:lpstr>Praktikum “Experimentelle Techniken”</vt:lpstr>
      <vt:lpstr>Das ECTS-Leistungspunktsystem</vt:lpstr>
      <vt:lpstr>Bachelor Chemie</vt:lpstr>
      <vt:lpstr>Studienverlauf</vt:lpstr>
      <vt:lpstr>Stundenplan im 1. Semester</vt:lpstr>
      <vt:lpstr>Folie 14</vt:lpstr>
      <vt:lpstr>Folie 15</vt:lpstr>
      <vt:lpstr>Allgemeines zum Studienbeginn</vt:lpstr>
      <vt:lpstr>Prüfungen</vt:lpstr>
      <vt:lpstr>Wichtige Dokumente</vt:lpstr>
      <vt:lpstr>Überlebenstipps</vt:lpstr>
      <vt:lpstr>Viel Spaß und Erfolg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Fachschaft Chemie</dc:title>
  <dc:creator>E D</dc:creator>
  <cp:lastModifiedBy>Nessi</cp:lastModifiedBy>
  <cp:revision>34</cp:revision>
  <dcterms:created xsi:type="dcterms:W3CDTF">2015-04-14T19:56:48Z</dcterms:created>
  <dcterms:modified xsi:type="dcterms:W3CDTF">2018-11-05T10:22:01Z</dcterms:modified>
</cp:coreProperties>
</file>